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23" r:id="rId2"/>
  </p:sldMasterIdLst>
  <p:notesMasterIdLst>
    <p:notesMasterId r:id="rId26"/>
  </p:notesMasterIdLst>
  <p:sldIdLst>
    <p:sldId id="256" r:id="rId3"/>
    <p:sldId id="258" r:id="rId4"/>
    <p:sldId id="260" r:id="rId5"/>
    <p:sldId id="290" r:id="rId6"/>
    <p:sldId id="291" r:id="rId7"/>
    <p:sldId id="292" r:id="rId8"/>
    <p:sldId id="293" r:id="rId9"/>
    <p:sldId id="294" r:id="rId10"/>
    <p:sldId id="300" r:id="rId11"/>
    <p:sldId id="295" r:id="rId12"/>
    <p:sldId id="301" r:id="rId13"/>
    <p:sldId id="310" r:id="rId14"/>
    <p:sldId id="311" r:id="rId15"/>
    <p:sldId id="302" r:id="rId16"/>
    <p:sldId id="313" r:id="rId17"/>
    <p:sldId id="307" r:id="rId18"/>
    <p:sldId id="303" r:id="rId19"/>
    <p:sldId id="308" r:id="rId20"/>
    <p:sldId id="309" r:id="rId21"/>
    <p:sldId id="304" r:id="rId22"/>
    <p:sldId id="305" r:id="rId23"/>
    <p:sldId id="306" r:id="rId24"/>
    <p:sldId id="312"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extLst>
      <p:ext uri="{19B8F6BF-5375-455C-9EA6-DF929625EA0E}">
        <p15:presenceInfo xmlns:p15="http://schemas.microsoft.com/office/powerpoint/2012/main" userId="Leno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327" autoAdjust="0"/>
  </p:normalViewPr>
  <p:slideViewPr>
    <p:cSldViewPr snapToGrid="0">
      <p:cViewPr varScale="1">
        <p:scale>
          <a:sx n="63" d="100"/>
          <a:sy n="63" d="100"/>
        </p:scale>
        <p:origin x="7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341C1-1D89-4D47-B197-FFFCF46E6309}" type="datetimeFigureOut">
              <a:rPr lang="fr-FR" smtClean="0"/>
              <a:t>27/11/2018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03884B-57DD-4B38-AAEB-72C847371ECD}" type="slidenum">
              <a:rPr lang="fr-FR" smtClean="0"/>
              <a:t>‹N°›</a:t>
            </a:fld>
            <a:endParaRPr lang="fr-FR"/>
          </a:p>
        </p:txBody>
      </p:sp>
    </p:spTree>
    <p:extLst>
      <p:ext uri="{BB962C8B-B14F-4D97-AF65-F5344CB8AC3E}">
        <p14:creationId xmlns:p14="http://schemas.microsoft.com/office/powerpoint/2010/main" val="1458450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p:spPr>
        <p:txBody>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fld id="{2A5B00B8-47BC-44F3-84AF-7788ACE15905}" type="slidenum">
              <a:rPr lang="fr-FR" altLang="fr-FR">
                <a:solidFill>
                  <a:srgbClr val="000000"/>
                </a:solidFill>
              </a:rPr>
              <a:pPr/>
              <a:t>4</a:t>
            </a:fld>
            <a:endParaRPr lang="fr-FR" altLang="fr-FR">
              <a:solidFill>
                <a:srgbClr val="000000"/>
              </a:solidFill>
            </a:endParaRPr>
          </a:p>
        </p:txBody>
      </p:sp>
      <p:sp>
        <p:nvSpPr>
          <p:cNvPr id="10243" name="Rectangle 1"/>
          <p:cNvSpPr txBox="1">
            <a:spLocks noGrp="1" noRot="1" noChangeAspect="1" noChangeArrowheads="1" noTextEdit="1"/>
          </p:cNvSpPr>
          <p:nvPr>
            <p:ph type="sldImg"/>
          </p:nvPr>
        </p:nvSpPr>
        <p:spPr>
          <a:xfrm>
            <a:off x="381000" y="685800"/>
            <a:ext cx="6096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4"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3268993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rtl="0"/>
            <a:r>
              <a:rPr lang="fr-FR" sz="1100" b="1" i="0" u="sng" strike="noStrike" kern="1200" dirty="0">
                <a:solidFill>
                  <a:schemeClr val="tx1"/>
                </a:solidFill>
                <a:effectLst/>
                <a:latin typeface="+mn-lt"/>
                <a:ea typeface="+mn-ea"/>
                <a:cs typeface="+mn-cs"/>
              </a:rPr>
              <a:t>Le carnet de suivi des apprentissages</a:t>
            </a:r>
          </a:p>
          <a:p>
            <a:pPr rtl="0"/>
            <a:r>
              <a:rPr lang="fr-FR" sz="1100" b="1" i="0" u="none" strike="noStrike" kern="1200" dirty="0">
                <a:solidFill>
                  <a:schemeClr val="tx1"/>
                </a:solidFill>
                <a:effectLst/>
                <a:latin typeface="+mn-lt"/>
                <a:ea typeface="+mn-ea"/>
                <a:cs typeface="+mn-cs"/>
              </a:rPr>
              <a:t>Fonction</a:t>
            </a:r>
            <a:r>
              <a:rPr lang="fr-FR" sz="1100" b="0" i="0" u="none" strike="noStrike" kern="1200" dirty="0">
                <a:solidFill>
                  <a:schemeClr val="tx1"/>
                </a:solidFill>
                <a:effectLst/>
                <a:latin typeface="+mn-lt"/>
                <a:ea typeface="+mn-ea"/>
                <a:cs typeface="+mn-cs"/>
              </a:rPr>
              <a:t> : garder trace du parcours d’apprentissage de chaque élève ; le valoriser aux yeux de l’enfant et de ses parents.</a:t>
            </a:r>
            <a:endParaRPr lang="fr-FR" sz="1100" b="0" dirty="0">
              <a:effectLst/>
            </a:endParaRPr>
          </a:p>
          <a:p>
            <a:pPr rtl="0"/>
            <a:r>
              <a:rPr lang="fr-FR" sz="1100" b="1" i="0" u="none" strike="noStrike" kern="1200" dirty="0">
                <a:solidFill>
                  <a:schemeClr val="tx1"/>
                </a:solidFill>
                <a:effectLst/>
                <a:latin typeface="+mn-lt"/>
                <a:ea typeface="+mn-ea"/>
                <a:cs typeface="+mn-cs"/>
              </a:rPr>
              <a:t>Contenu</a:t>
            </a:r>
            <a:r>
              <a:rPr lang="fr-FR" sz="1100" b="0" i="0" u="none" strike="noStrike" kern="1200" dirty="0">
                <a:solidFill>
                  <a:schemeClr val="tx1"/>
                </a:solidFill>
                <a:effectLst/>
                <a:latin typeface="+mn-lt"/>
                <a:ea typeface="+mn-ea"/>
                <a:cs typeface="+mn-cs"/>
              </a:rPr>
              <a:t> : </a:t>
            </a:r>
            <a:endParaRPr lang="fr-FR" sz="1100" b="0" dirty="0">
              <a:effectLst/>
            </a:endParaRPr>
          </a:p>
          <a:p>
            <a:pPr rtl="0"/>
            <a:r>
              <a:rPr lang="fr-FR" sz="1100" b="0" i="0" u="none" strike="noStrike" kern="1200" dirty="0">
                <a:solidFill>
                  <a:schemeClr val="tx1"/>
                </a:solidFill>
                <a:effectLst/>
                <a:latin typeface="+mn-lt"/>
                <a:ea typeface="+mn-ea"/>
                <a:cs typeface="+mn-cs"/>
              </a:rPr>
              <a:t>Essentiel= écrit de l’enseignant rendant compte et attestant des progrès de l’enfant dans les divers domaines. </a:t>
            </a:r>
            <a:endParaRPr lang="fr-FR" sz="1100" b="0" dirty="0">
              <a:effectLst/>
            </a:endParaRPr>
          </a:p>
          <a:p>
            <a:pPr rtl="0"/>
            <a:r>
              <a:rPr lang="fr-FR" sz="1100" b="0" i="0" u="none" strike="noStrike" kern="1200" dirty="0">
                <a:solidFill>
                  <a:schemeClr val="tx1"/>
                </a:solidFill>
                <a:effectLst/>
                <a:latin typeface="+mn-lt"/>
                <a:ea typeface="+mn-ea"/>
                <a:cs typeface="+mn-cs"/>
              </a:rPr>
              <a:t>Possible= sélection de témoignages de réussites écrits, photographies prises au cours d’activités de dessins, enregistrements, etc. significatif des marqueurs essentiels de progrès, de réussites émergentes ou consolidées avec (ou pas)  des commentaires de l’enfant recueilli par l’enseignant qui les consigne.</a:t>
            </a:r>
            <a:endParaRPr lang="fr-FR" sz="1100" b="0" dirty="0">
              <a:effectLst/>
            </a:endParaRPr>
          </a:p>
          <a:p>
            <a:pPr rtl="0"/>
            <a:r>
              <a:rPr lang="fr-FR" sz="1100" b="1" i="0" u="none" strike="noStrike" kern="1200" dirty="0">
                <a:solidFill>
                  <a:schemeClr val="tx1"/>
                </a:solidFill>
                <a:effectLst/>
                <a:latin typeface="+mn-lt"/>
                <a:ea typeface="+mn-ea"/>
                <a:cs typeface="+mn-cs"/>
              </a:rPr>
              <a:t>NB1 :</a:t>
            </a:r>
            <a:r>
              <a:rPr lang="fr-FR" sz="1100" b="0" i="0" u="none" strike="noStrike" kern="1200" dirty="0">
                <a:solidFill>
                  <a:schemeClr val="tx1"/>
                </a:solidFill>
                <a:effectLst/>
                <a:latin typeface="+mn-lt"/>
                <a:ea typeface="+mn-ea"/>
                <a:cs typeface="+mn-cs"/>
              </a:rPr>
              <a:t> Ces traces peuvent être conservées dans des outils présents dans la classe (cahier d’activités, de vie, etc.)</a:t>
            </a:r>
            <a:endParaRPr lang="fr-FR" sz="1100" b="0" dirty="0">
              <a:effectLst/>
            </a:endParaRPr>
          </a:p>
          <a:p>
            <a:r>
              <a:rPr lang="fr-FR" sz="1100" b="1" i="0" u="none" strike="noStrike" kern="1200" dirty="0">
                <a:solidFill>
                  <a:schemeClr val="tx1"/>
                </a:solidFill>
                <a:effectLst/>
                <a:latin typeface="+mn-lt"/>
                <a:ea typeface="+mn-ea"/>
                <a:cs typeface="+mn-cs"/>
              </a:rPr>
              <a:t>NB 2 :</a:t>
            </a:r>
            <a:r>
              <a:rPr lang="fr-FR" sz="1100" b="0" i="0" u="none" strike="noStrike" kern="1200" dirty="0">
                <a:solidFill>
                  <a:schemeClr val="tx1"/>
                </a:solidFill>
                <a:effectLst/>
                <a:latin typeface="+mn-lt"/>
                <a:ea typeface="+mn-ea"/>
                <a:cs typeface="+mn-cs"/>
              </a:rPr>
              <a:t>  Un cahier de réussite  ou de progrès ne peut constituer un carnet de suivi des apprentissages que s’il est complété d’un écrit synthétique et régulier de l’enseignant</a:t>
            </a:r>
          </a:p>
          <a:p>
            <a:pPr rtl="0"/>
            <a:r>
              <a:rPr lang="fr-FR" sz="1100" b="1" i="0" u="sng" strike="noStrike" kern="1200" dirty="0">
                <a:solidFill>
                  <a:schemeClr val="tx1"/>
                </a:solidFill>
                <a:effectLst/>
                <a:latin typeface="+mn-lt"/>
                <a:ea typeface="+mn-ea"/>
                <a:cs typeface="+mn-cs"/>
              </a:rPr>
              <a:t>Le bilan de fin de GS</a:t>
            </a:r>
            <a:endParaRPr lang="fr-FR" sz="1100" b="0" u="sng" dirty="0">
              <a:effectLst/>
            </a:endParaRPr>
          </a:p>
          <a:p>
            <a:pPr rtl="0"/>
            <a:r>
              <a:rPr lang="fr-FR" sz="1100" b="1" i="0" u="none" strike="noStrike" kern="1200" dirty="0">
                <a:solidFill>
                  <a:schemeClr val="tx1"/>
                </a:solidFill>
                <a:effectLst/>
                <a:latin typeface="+mn-lt"/>
                <a:ea typeface="+mn-ea"/>
                <a:cs typeface="+mn-cs"/>
              </a:rPr>
              <a:t>Formes prescrites</a:t>
            </a:r>
            <a:r>
              <a:rPr lang="fr-FR" sz="1100" b="0" i="0" u="none" strike="noStrike" kern="1200" dirty="0">
                <a:solidFill>
                  <a:schemeClr val="tx1"/>
                </a:solidFill>
                <a:effectLst/>
                <a:latin typeface="+mn-lt"/>
                <a:ea typeface="+mn-ea"/>
                <a:cs typeface="+mn-cs"/>
              </a:rPr>
              <a:t> : domaines d’apprentissage avec résumés +  extraits d’apprendre ensemble et vivre ensemble</a:t>
            </a:r>
            <a:endParaRPr lang="fr-FR" sz="1100" b="0" dirty="0">
              <a:effectLst/>
            </a:endParaRPr>
          </a:p>
          <a:p>
            <a:pPr rtl="0"/>
            <a:r>
              <a:rPr lang="fr-FR" sz="1100" b="1" i="0" u="none" strike="noStrike" kern="1200" dirty="0">
                <a:solidFill>
                  <a:schemeClr val="tx1"/>
                </a:solidFill>
                <a:effectLst/>
                <a:latin typeface="+mn-lt"/>
                <a:ea typeface="+mn-ea"/>
                <a:cs typeface="+mn-cs"/>
              </a:rPr>
              <a:t>2 régimes différents</a:t>
            </a:r>
            <a:r>
              <a:rPr lang="fr-FR" sz="1100" b="0" i="0" u="none" strike="noStrike" kern="1200" dirty="0">
                <a:solidFill>
                  <a:schemeClr val="tx1"/>
                </a:solidFill>
                <a:effectLst/>
                <a:latin typeface="+mn-lt"/>
                <a:ea typeface="+mn-ea"/>
                <a:cs typeface="+mn-cs"/>
              </a:rPr>
              <a:t> : avis évaluatifs ( échelle à trois niveaux) vs  observations</a:t>
            </a:r>
            <a:endParaRPr lang="fr-FR" sz="1100" b="0" dirty="0">
              <a:effectLst/>
            </a:endParaRPr>
          </a:p>
          <a:p>
            <a:pPr rtl="0"/>
            <a:r>
              <a:rPr lang="fr-FR" sz="1100" b="1" i="0" u="none" strike="noStrike" kern="1200" dirty="0">
                <a:solidFill>
                  <a:schemeClr val="tx1"/>
                </a:solidFill>
                <a:effectLst/>
                <a:latin typeface="+mn-lt"/>
                <a:ea typeface="+mn-ea"/>
                <a:cs typeface="+mn-cs"/>
              </a:rPr>
              <a:t>Finalité</a:t>
            </a:r>
            <a:r>
              <a:rPr lang="fr-FR" sz="1100" b="0" i="0" u="none" strike="noStrike" kern="1200" dirty="0">
                <a:solidFill>
                  <a:schemeClr val="tx1"/>
                </a:solidFill>
                <a:effectLst/>
                <a:latin typeface="+mn-lt"/>
                <a:ea typeface="+mn-ea"/>
                <a:cs typeface="+mn-cs"/>
              </a:rPr>
              <a:t> : permettre la  continuité avec le CP →  se limiter aux informations utiles</a:t>
            </a:r>
            <a:endParaRPr lang="fr-FR" sz="1100" b="0" dirty="0">
              <a:effectLst/>
            </a:endParaRPr>
          </a:p>
          <a:p>
            <a:pPr rtl="0"/>
            <a:r>
              <a:rPr lang="fr-FR" sz="1100" b="1" i="0" u="none" strike="noStrike" kern="1200" dirty="0">
                <a:solidFill>
                  <a:schemeClr val="tx1"/>
                </a:solidFill>
                <a:effectLst/>
                <a:latin typeface="+mn-lt"/>
                <a:ea typeface="+mn-ea"/>
                <a:cs typeface="+mn-cs"/>
              </a:rPr>
              <a:t>Destinataires secondaires</a:t>
            </a:r>
            <a:r>
              <a:rPr lang="fr-FR" sz="1100" b="0" i="0" u="none" strike="noStrike" kern="1200" dirty="0">
                <a:solidFill>
                  <a:schemeClr val="tx1"/>
                </a:solidFill>
                <a:effectLst/>
                <a:latin typeface="+mn-lt"/>
                <a:ea typeface="+mn-ea"/>
                <a:cs typeface="+mn-cs"/>
              </a:rPr>
              <a:t> : les parents</a:t>
            </a:r>
            <a:endParaRPr lang="fr-FR" sz="1100" b="0" dirty="0">
              <a:effectLst/>
            </a:endParaRPr>
          </a:p>
          <a:p>
            <a:r>
              <a:rPr lang="fr-FR" sz="1100" b="1" i="0" u="none" strike="noStrike" kern="1200" dirty="0">
                <a:solidFill>
                  <a:schemeClr val="tx1"/>
                </a:solidFill>
                <a:effectLst/>
                <a:latin typeface="+mn-lt"/>
                <a:ea typeface="+mn-ea"/>
                <a:cs typeface="+mn-cs"/>
              </a:rPr>
              <a:t>Appui</a:t>
            </a:r>
            <a:r>
              <a:rPr lang="fr-FR" sz="1100" b="0" i="0" u="none" strike="noStrike" kern="1200" dirty="0">
                <a:solidFill>
                  <a:schemeClr val="tx1"/>
                </a:solidFill>
                <a:effectLst/>
                <a:latin typeface="+mn-lt"/>
                <a:ea typeface="+mn-ea"/>
                <a:cs typeface="+mn-cs"/>
              </a:rPr>
              <a:t> : carnet de suivi de l’apprentissage ( pas d’évaluation de groupes “ examens de fin de GS”)</a:t>
            </a:r>
          </a:p>
          <a:p>
            <a:pPr rtl="0"/>
            <a:r>
              <a:rPr lang="fr-FR" sz="1100" b="1" i="0" u="sng" strike="noStrike" kern="1200" dirty="0">
                <a:solidFill>
                  <a:schemeClr val="tx1"/>
                </a:solidFill>
                <a:effectLst/>
                <a:latin typeface="+mn-lt"/>
                <a:ea typeface="+mn-ea"/>
                <a:cs typeface="+mn-cs"/>
              </a:rPr>
              <a:t>L’observation, une modalité à privilégier pour évaluer à l’école maternelle</a:t>
            </a:r>
            <a:endParaRPr lang="fr-FR" sz="1100" b="0" u="sng" dirty="0">
              <a:effectLst/>
            </a:endParaRPr>
          </a:p>
          <a:p>
            <a:pPr rtl="0"/>
            <a:r>
              <a:rPr lang="fr-FR" sz="1100" b="1" i="0" u="none" strike="noStrike" kern="1200" dirty="0">
                <a:solidFill>
                  <a:schemeClr val="tx1"/>
                </a:solidFill>
                <a:effectLst/>
                <a:latin typeface="+mn-lt"/>
                <a:ea typeface="+mn-ea"/>
                <a:cs typeface="+mn-cs"/>
              </a:rPr>
              <a:t>Observer ?</a:t>
            </a:r>
            <a:r>
              <a:rPr lang="fr-FR" sz="1100" b="0" i="0" u="none" strike="noStrike" kern="1200" dirty="0">
                <a:solidFill>
                  <a:schemeClr val="tx1"/>
                </a:solidFill>
                <a:effectLst/>
                <a:latin typeface="+mn-lt"/>
                <a:ea typeface="+mn-ea"/>
                <a:cs typeface="+mn-cs"/>
              </a:rPr>
              <a:t> Porter un regard attentif et être à l’écoute.</a:t>
            </a:r>
            <a:endParaRPr lang="fr-FR" sz="1100" b="0" dirty="0">
              <a:effectLst/>
            </a:endParaRPr>
          </a:p>
          <a:p>
            <a:pPr rtl="0"/>
            <a:r>
              <a:rPr lang="fr-FR" sz="1100" b="1" i="0" u="none" strike="noStrike" kern="1200" dirty="0">
                <a:solidFill>
                  <a:schemeClr val="tx1"/>
                </a:solidFill>
                <a:effectLst/>
                <a:latin typeface="+mn-lt"/>
                <a:ea typeface="+mn-ea"/>
                <a:cs typeface="+mn-cs"/>
              </a:rPr>
              <a:t>Observez quoi ?</a:t>
            </a:r>
            <a:r>
              <a:rPr lang="fr-FR" sz="1100" b="0" i="0" u="none" strike="noStrike" kern="1200" dirty="0">
                <a:solidFill>
                  <a:schemeClr val="tx1"/>
                </a:solidFill>
                <a:effectLst/>
                <a:latin typeface="+mn-lt"/>
                <a:ea typeface="+mn-ea"/>
                <a:cs typeface="+mn-cs"/>
              </a:rPr>
              <a:t> Des comportements, des attitudes, des démarches, des procédures, des productions, des réalisations.</a:t>
            </a:r>
            <a:endParaRPr lang="fr-FR" sz="1100" b="0" dirty="0">
              <a:effectLst/>
            </a:endParaRPr>
          </a:p>
          <a:p>
            <a:pPr rtl="0"/>
            <a:r>
              <a:rPr lang="fr-FR" sz="1100" b="1" i="0" u="none" strike="noStrike" kern="1200" dirty="0">
                <a:solidFill>
                  <a:schemeClr val="tx1"/>
                </a:solidFill>
                <a:effectLst/>
                <a:latin typeface="+mn-lt"/>
                <a:ea typeface="+mn-ea"/>
                <a:cs typeface="+mn-cs"/>
              </a:rPr>
              <a:t>Observer comment ?</a:t>
            </a:r>
            <a:endParaRPr lang="fr-FR" sz="1100" b="0" dirty="0">
              <a:effectLst/>
            </a:endParaRPr>
          </a:p>
          <a:p>
            <a:pPr rtl="0"/>
            <a:r>
              <a:rPr lang="fr-FR" sz="1100" b="1" i="0" u="none" strike="noStrike" kern="1200" dirty="0">
                <a:solidFill>
                  <a:schemeClr val="tx1"/>
                </a:solidFill>
                <a:effectLst/>
                <a:latin typeface="+mn-lt"/>
                <a:ea typeface="+mn-ea"/>
                <a:cs typeface="+mn-cs"/>
              </a:rPr>
              <a:t>Observations spontanées </a:t>
            </a:r>
            <a:r>
              <a:rPr lang="fr-FR" sz="1100" b="0" i="0" u="none" strike="noStrike" kern="1200" dirty="0">
                <a:solidFill>
                  <a:schemeClr val="tx1"/>
                </a:solidFill>
                <a:effectLst/>
                <a:latin typeface="+mn-lt"/>
                <a:ea typeface="+mn-ea"/>
                <a:cs typeface="+mn-cs"/>
              </a:rPr>
              <a:t>: dans le cours des activités et dans la vie scolaire, au fil du temps.</a:t>
            </a:r>
            <a:endParaRPr lang="fr-FR" sz="1100" b="0" dirty="0">
              <a:effectLst/>
            </a:endParaRPr>
          </a:p>
          <a:p>
            <a:pPr rtl="0"/>
            <a:r>
              <a:rPr lang="fr-FR" sz="1100" b="1" i="0" u="none" strike="noStrike" kern="1200" dirty="0">
                <a:solidFill>
                  <a:schemeClr val="tx1"/>
                </a:solidFill>
                <a:effectLst/>
                <a:latin typeface="+mn-lt"/>
                <a:ea typeface="+mn-ea"/>
                <a:cs typeface="+mn-cs"/>
              </a:rPr>
              <a:t>Observation préparée </a:t>
            </a:r>
            <a:r>
              <a:rPr lang="fr-FR" sz="1100" b="0" i="0" u="none" strike="noStrike" kern="1200" dirty="0">
                <a:solidFill>
                  <a:schemeClr val="tx1"/>
                </a:solidFill>
                <a:effectLst/>
                <a:latin typeface="+mn-lt"/>
                <a:ea typeface="+mn-ea"/>
                <a:cs typeface="+mn-cs"/>
              </a:rPr>
              <a:t>( planifiée, déterminé au préalable)  voir instrumentée ( orchestrée)  lier à un objectif pédagogique ciblé et avec une suite particulière selon l’issue.</a:t>
            </a:r>
            <a:endParaRPr lang="fr-FR" sz="1100" b="0" dirty="0">
              <a:effectLst/>
            </a:endParaRPr>
          </a:p>
          <a:p>
            <a:pPr rtl="0"/>
            <a:r>
              <a:rPr lang="fr-FR" sz="1100" b="0" i="0" u="none" strike="noStrike" kern="1200" dirty="0">
                <a:solidFill>
                  <a:schemeClr val="tx1"/>
                </a:solidFill>
                <a:effectLst/>
                <a:latin typeface="+mn-lt"/>
                <a:ea typeface="+mn-ea"/>
                <a:cs typeface="+mn-cs"/>
              </a:rPr>
              <a:t>Dans les deux cas, des intentions explicites</a:t>
            </a:r>
            <a:endParaRPr lang="fr-FR" sz="1100" b="0" dirty="0">
              <a:effectLst/>
            </a:endParaRPr>
          </a:p>
          <a:p>
            <a:r>
              <a:rPr lang="fr-FR" dirty="0"/>
              <a:t/>
            </a:r>
            <a:br>
              <a:rPr lang="fr-FR" dirty="0"/>
            </a:br>
            <a:endParaRPr lang="fr-FR" dirty="0"/>
          </a:p>
        </p:txBody>
      </p:sp>
      <p:sp>
        <p:nvSpPr>
          <p:cNvPr id="4" name="Espace réservé du numéro de diapositive 3"/>
          <p:cNvSpPr>
            <a:spLocks noGrp="1"/>
          </p:cNvSpPr>
          <p:nvPr>
            <p:ph type="sldNum" sz="quarter" idx="10"/>
          </p:nvPr>
        </p:nvSpPr>
        <p:spPr/>
        <p:txBody>
          <a:bodyPr/>
          <a:lstStyle/>
          <a:p>
            <a:fld id="{A403884B-57DD-4B38-AAEB-72C847371ECD}" type="slidenum">
              <a:rPr lang="fr-FR" smtClean="0"/>
              <a:t>22</a:t>
            </a:fld>
            <a:endParaRPr lang="fr-FR"/>
          </a:p>
        </p:txBody>
      </p:sp>
    </p:spTree>
    <p:extLst>
      <p:ext uri="{BB962C8B-B14F-4D97-AF65-F5344CB8AC3E}">
        <p14:creationId xmlns:p14="http://schemas.microsoft.com/office/powerpoint/2010/main" val="1484404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p:nvPr>
        </p:nvSpPr>
        <p:spPr>
          <a:noFill/>
        </p:spPr>
        <p:txBody>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fld id="{2113F55E-EA4F-4B1E-B60F-8F34F6254A5A}" type="slidenum">
              <a:rPr lang="fr-FR" altLang="fr-FR">
                <a:solidFill>
                  <a:srgbClr val="000000"/>
                </a:solidFill>
              </a:rPr>
              <a:pPr/>
              <a:t>23</a:t>
            </a:fld>
            <a:endParaRPr lang="fr-FR" altLang="fr-FR">
              <a:solidFill>
                <a:srgbClr val="000000"/>
              </a:solidFill>
            </a:endParaRPr>
          </a:p>
        </p:txBody>
      </p:sp>
      <p:sp>
        <p:nvSpPr>
          <p:cNvPr id="20483" name="Rectangle 1"/>
          <p:cNvSpPr txBox="1">
            <a:spLocks noGrp="1" noRot="1" noChangeAspect="1" noChangeArrowheads="1" noTextEdit="1"/>
          </p:cNvSpPr>
          <p:nvPr>
            <p:ph type="sldImg"/>
          </p:nvPr>
        </p:nvSpPr>
        <p:spPr>
          <a:xfrm>
            <a:off x="381000" y="685800"/>
            <a:ext cx="6096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3539766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p:spPr>
        <p:txBody>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fld id="{14516F42-1AD6-4301-97C7-B04E84D9B1F2}" type="slidenum">
              <a:rPr lang="fr-FR" altLang="fr-FR">
                <a:solidFill>
                  <a:srgbClr val="000000"/>
                </a:solidFill>
              </a:rPr>
              <a:pPr/>
              <a:t>5</a:t>
            </a:fld>
            <a:endParaRPr lang="fr-FR" altLang="fr-FR">
              <a:solidFill>
                <a:srgbClr val="000000"/>
              </a:solidFill>
            </a:endParaRPr>
          </a:p>
        </p:txBody>
      </p:sp>
      <p:sp>
        <p:nvSpPr>
          <p:cNvPr id="12291" name="Rectangle 1"/>
          <p:cNvSpPr txBox="1">
            <a:spLocks noGrp="1" noRot="1" noChangeAspect="1" noChangeArrowheads="1" noTextEdit="1"/>
          </p:cNvSpPr>
          <p:nvPr>
            <p:ph type="sldImg"/>
          </p:nvPr>
        </p:nvSpPr>
        <p:spPr>
          <a:xfrm>
            <a:off x="381000" y="685800"/>
            <a:ext cx="6096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2"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734302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p:nvPr>
        </p:nvSpPr>
        <p:spPr>
          <a:noFill/>
        </p:spPr>
        <p:txBody>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fld id="{9B9C1ED4-C547-457F-9DD5-179CAED7C9DC}" type="slidenum">
              <a:rPr lang="fr-FR" altLang="fr-FR">
                <a:solidFill>
                  <a:srgbClr val="000000"/>
                </a:solidFill>
              </a:rPr>
              <a:pPr/>
              <a:t>6</a:t>
            </a:fld>
            <a:endParaRPr lang="fr-FR" altLang="fr-FR">
              <a:solidFill>
                <a:srgbClr val="000000"/>
              </a:solidFill>
            </a:endParaRPr>
          </a:p>
        </p:txBody>
      </p:sp>
      <p:sp>
        <p:nvSpPr>
          <p:cNvPr id="14339" name="Rectangle 1"/>
          <p:cNvSpPr txBox="1">
            <a:spLocks noGrp="1" noRot="1" noChangeAspect="1" noChangeArrowheads="1" noTextEdit="1"/>
          </p:cNvSpPr>
          <p:nvPr>
            <p:ph type="sldImg"/>
          </p:nvPr>
        </p:nvSpPr>
        <p:spPr>
          <a:xfrm>
            <a:off x="381000" y="685800"/>
            <a:ext cx="6096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1665896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p:spPr>
        <p:txBody>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fld id="{AD7FF74E-9337-4BC3-B4F2-CDB9609C081A}" type="slidenum">
              <a:rPr lang="fr-FR" altLang="fr-FR">
                <a:solidFill>
                  <a:srgbClr val="000000"/>
                </a:solidFill>
              </a:rPr>
              <a:pPr/>
              <a:t>7</a:t>
            </a:fld>
            <a:endParaRPr lang="fr-FR" altLang="fr-FR">
              <a:solidFill>
                <a:srgbClr val="000000"/>
              </a:solidFill>
            </a:endParaRPr>
          </a:p>
        </p:txBody>
      </p:sp>
      <p:sp>
        <p:nvSpPr>
          <p:cNvPr id="16387" name="Rectangle 1"/>
          <p:cNvSpPr txBox="1">
            <a:spLocks noGrp="1" noRot="1" noChangeAspect="1" noChangeArrowheads="1" noTextEdit="1"/>
          </p:cNvSpPr>
          <p:nvPr>
            <p:ph type="sldImg"/>
          </p:nvPr>
        </p:nvSpPr>
        <p:spPr>
          <a:xfrm>
            <a:off x="381000" y="685800"/>
            <a:ext cx="6096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3061522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p:spPr>
        <p:txBody>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fld id="{35A726CB-6ED6-4745-B6D3-19B263D42952}" type="slidenum">
              <a:rPr lang="fr-FR" altLang="fr-FR">
                <a:solidFill>
                  <a:srgbClr val="000000"/>
                </a:solidFill>
              </a:rPr>
              <a:pPr/>
              <a:t>8</a:t>
            </a:fld>
            <a:endParaRPr lang="fr-FR" altLang="fr-FR">
              <a:solidFill>
                <a:srgbClr val="000000"/>
              </a:solidFill>
            </a:endParaRPr>
          </a:p>
        </p:txBody>
      </p:sp>
      <p:sp>
        <p:nvSpPr>
          <p:cNvPr id="18435" name="Rectangle 1"/>
          <p:cNvSpPr txBox="1">
            <a:spLocks noGrp="1" noRot="1" noChangeAspect="1" noChangeArrowheads="1" noTextEdit="1"/>
          </p:cNvSpPr>
          <p:nvPr>
            <p:ph type="sldImg"/>
          </p:nvPr>
        </p:nvSpPr>
        <p:spPr>
          <a:xfrm>
            <a:off x="381000" y="685800"/>
            <a:ext cx="6096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2741622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p:spPr>
        <p:txBody>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fld id="{35A726CB-6ED6-4745-B6D3-19B263D42952}" type="slidenum">
              <a:rPr lang="fr-FR" altLang="fr-FR">
                <a:solidFill>
                  <a:srgbClr val="000000"/>
                </a:solidFill>
              </a:rPr>
              <a:pPr/>
              <a:t>9</a:t>
            </a:fld>
            <a:endParaRPr lang="fr-FR" altLang="fr-FR">
              <a:solidFill>
                <a:srgbClr val="000000"/>
              </a:solidFill>
            </a:endParaRPr>
          </a:p>
        </p:txBody>
      </p:sp>
      <p:sp>
        <p:nvSpPr>
          <p:cNvPr id="18435" name="Rectangle 1"/>
          <p:cNvSpPr txBox="1">
            <a:spLocks noGrp="1" noRot="1" noChangeAspect="1" noChangeArrowheads="1" noTextEdit="1"/>
          </p:cNvSpPr>
          <p:nvPr>
            <p:ph type="sldImg"/>
          </p:nvPr>
        </p:nvSpPr>
        <p:spPr>
          <a:xfrm>
            <a:off x="381000" y="685800"/>
            <a:ext cx="6096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3637600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p:nvPr>
        </p:nvSpPr>
        <p:spPr>
          <a:noFill/>
        </p:spPr>
        <p:txBody>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fld id="{2113F55E-EA4F-4B1E-B60F-8F34F6254A5A}" type="slidenum">
              <a:rPr lang="fr-FR" altLang="fr-FR">
                <a:solidFill>
                  <a:srgbClr val="000000"/>
                </a:solidFill>
              </a:rPr>
              <a:pPr/>
              <a:t>10</a:t>
            </a:fld>
            <a:endParaRPr lang="fr-FR" altLang="fr-FR">
              <a:solidFill>
                <a:srgbClr val="000000"/>
              </a:solidFill>
            </a:endParaRPr>
          </a:p>
        </p:txBody>
      </p:sp>
      <p:sp>
        <p:nvSpPr>
          <p:cNvPr id="20483" name="Rectangle 1"/>
          <p:cNvSpPr txBox="1">
            <a:spLocks noGrp="1" noRot="1" noChangeAspect="1" noChangeArrowheads="1" noTextEdit="1"/>
          </p:cNvSpPr>
          <p:nvPr>
            <p:ph type="sldImg"/>
          </p:nvPr>
        </p:nvSpPr>
        <p:spPr>
          <a:xfrm>
            <a:off x="381000" y="685800"/>
            <a:ext cx="6096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3483110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p:spPr>
        <p:txBody>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fld id="{72FF694F-C661-4D38-8DB2-72439FA3BA10}" type="slidenum">
              <a:rPr lang="fr-FR" altLang="fr-FR">
                <a:solidFill>
                  <a:srgbClr val="000000"/>
                </a:solidFill>
              </a:rPr>
              <a:pPr/>
              <a:t>18</a:t>
            </a:fld>
            <a:endParaRPr lang="fr-FR" altLang="fr-FR">
              <a:solidFill>
                <a:srgbClr val="000000"/>
              </a:solidFill>
            </a:endParaRPr>
          </a:p>
        </p:txBody>
      </p:sp>
      <p:sp>
        <p:nvSpPr>
          <p:cNvPr id="2662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9pPr>
          </a:lstStyle>
          <a:p>
            <a:pPr eaLnBrk="1" hangingPunct="1"/>
            <a:endParaRPr lang="fr-FR" altLang="fr-FR"/>
          </a:p>
        </p:txBody>
      </p:sp>
      <p:sp>
        <p:nvSpPr>
          <p:cNvPr id="26628" name="Rectangle 2"/>
          <p:cNvSpPr txBox="1">
            <a:spLocks noGrp="1" noChangeArrowheads="1"/>
          </p:cNvSpPr>
          <p:nvPr>
            <p:ph type="body"/>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332319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fld id="{11095418-1C50-4F74-8143-CE6562D58623}" type="slidenum">
              <a:rPr lang="fr-FR" altLang="fr-FR">
                <a:solidFill>
                  <a:srgbClr val="000000"/>
                </a:solidFill>
              </a:rPr>
              <a:pPr/>
              <a:t>19</a:t>
            </a:fld>
            <a:endParaRPr lang="fr-FR" altLang="fr-FR">
              <a:solidFill>
                <a:srgbClr val="000000"/>
              </a:solidFill>
            </a:endParaRPr>
          </a:p>
        </p:txBody>
      </p:sp>
      <p:sp>
        <p:nvSpPr>
          <p:cNvPr id="28675" name="Rectangle 1"/>
          <p:cNvSpPr txBox="1">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3554288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3ED749B-EA8F-4F69-B5A4-956A91B9741E}" type="datetimeFigureOut">
              <a:rPr lang="fr-FR" smtClean="0"/>
              <a:t>27/11/2018</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2584219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3ED749B-EA8F-4F69-B5A4-956A91B9741E}" type="datetimeFigureOut">
              <a:rPr lang="fr-FR" smtClean="0"/>
              <a:t>27/11/2018</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7367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3ED749B-EA8F-4F69-B5A4-956A91B9741E}" type="datetimeFigureOut">
              <a:rPr lang="fr-FR" smtClean="0"/>
              <a:t>27/11/2018</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F0C119-6412-4EF1-9946-0B114F850B6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1443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53ED749B-EA8F-4F69-B5A4-956A91B9741E}" type="datetimeFigureOut">
              <a:rPr lang="fr-FR" smtClean="0"/>
              <a:t>27/11/2018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1468599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53ED749B-EA8F-4F69-B5A4-956A91B9741E}" type="datetimeFigureOut">
              <a:rPr lang="fr-FR" smtClean="0"/>
              <a:t>27/11/2018</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F0C119-6412-4EF1-9946-0B114F850B6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82688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53ED749B-EA8F-4F69-B5A4-956A91B9741E}" type="datetimeFigureOut">
              <a:rPr lang="fr-FR" smtClean="0"/>
              <a:t>27/11/2018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3969317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3ED749B-EA8F-4F69-B5A4-956A91B9741E}" type="datetimeFigureOut">
              <a:rPr lang="fr-FR" smtClean="0"/>
              <a:t>27/11/2018</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1090327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3ED749B-EA8F-4F69-B5A4-956A91B9741E}" type="datetimeFigureOut">
              <a:rPr lang="fr-FR" smtClean="0"/>
              <a:t>27/11/2018</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596328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4" y="-6350"/>
            <a:ext cx="12187767"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19" name="Rectangle 3"/>
          <p:cNvSpPr>
            <a:spLocks noGrp="1" noChangeArrowheads="1"/>
          </p:cNvSpPr>
          <p:nvPr>
            <p:ph type="ctrTitle"/>
          </p:nvPr>
        </p:nvSpPr>
        <p:spPr>
          <a:xfrm>
            <a:off x="914400" y="2286000"/>
            <a:ext cx="10363200" cy="1143000"/>
          </a:xfrm>
        </p:spPr>
        <p:txBody>
          <a:bodyPr/>
          <a:lstStyle>
            <a:lvl1pPr>
              <a:defRPr/>
            </a:lvl1pPr>
          </a:lstStyle>
          <a:p>
            <a:pPr lvl="0"/>
            <a:r>
              <a:rPr lang="fr-FR" noProof="0"/>
              <a:t>Cliquez et modifiez le titre</a:t>
            </a:r>
          </a:p>
        </p:txBody>
      </p:sp>
      <p:sp>
        <p:nvSpPr>
          <p:cNvPr id="60420" name="Rectangle 4"/>
          <p:cNvSpPr>
            <a:spLocks noGrp="1" noChangeArrowheads="1"/>
          </p:cNvSpPr>
          <p:nvPr>
            <p:ph type="subTitle" idx="1"/>
          </p:nvPr>
        </p:nvSpPr>
        <p:spPr>
          <a:xfrm>
            <a:off x="1828800" y="3886200"/>
            <a:ext cx="8534400" cy="1752600"/>
          </a:xfrm>
        </p:spPr>
        <p:txBody>
          <a:bodyPr/>
          <a:lstStyle>
            <a:lvl1pPr algn="ctr">
              <a:defRPr sz="2100">
                <a:solidFill>
                  <a:srgbClr val="828381"/>
                </a:solidFill>
              </a:defRPr>
            </a:lvl1pPr>
          </a:lstStyle>
          <a:p>
            <a:pPr lvl="0"/>
            <a:r>
              <a:rPr lang="fr-FR" noProof="0"/>
              <a:t>Cliquez pour modifier le style des sous-titres du masque</a:t>
            </a:r>
          </a:p>
        </p:txBody>
      </p:sp>
    </p:spTree>
    <p:extLst>
      <p:ext uri="{BB962C8B-B14F-4D97-AF65-F5344CB8AC3E}">
        <p14:creationId xmlns:p14="http://schemas.microsoft.com/office/powerpoint/2010/main" val="816030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ftr" sz="quarter" idx="11"/>
          </p:nvPr>
        </p:nvSpPr>
        <p:spPr>
          <a:ln/>
        </p:spPr>
        <p:txBody>
          <a:bodyPr/>
          <a:lstStyle>
            <a:lvl1pPr>
              <a:defRPr/>
            </a:lvl1pPr>
          </a:lstStyle>
          <a:p>
            <a:pPr>
              <a:defRPr/>
            </a:pPr>
            <a:endParaRPr lang="fr-FR"/>
          </a:p>
        </p:txBody>
      </p:sp>
      <p:sp>
        <p:nvSpPr>
          <p:cNvPr id="6" name="Rectangle 7"/>
          <p:cNvSpPr>
            <a:spLocks noGrp="1" noChangeArrowheads="1"/>
          </p:cNvSpPr>
          <p:nvPr>
            <p:ph type="sldNum" sz="quarter" idx="12"/>
          </p:nvPr>
        </p:nvSpPr>
        <p:spPr>
          <a:ln/>
        </p:spPr>
        <p:txBody>
          <a:bodyPr/>
          <a:lstStyle>
            <a:lvl1pPr>
              <a:defRPr/>
            </a:lvl1pPr>
          </a:lstStyle>
          <a:p>
            <a:fld id="{67D1B983-FC90-402E-BB08-AEC29B867265}" type="slidenum">
              <a:rPr lang="fr-FR" altLang="fr-FR"/>
              <a:pPr/>
              <a:t>‹N°›</a:t>
            </a:fld>
            <a:endParaRPr lang="fr-FR" altLang="fr-FR"/>
          </a:p>
        </p:txBody>
      </p:sp>
    </p:spTree>
    <p:extLst>
      <p:ext uri="{BB962C8B-B14F-4D97-AF65-F5344CB8AC3E}">
        <p14:creationId xmlns:p14="http://schemas.microsoft.com/office/powerpoint/2010/main" val="21330427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5"/>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ftr" sz="quarter" idx="11"/>
          </p:nvPr>
        </p:nvSpPr>
        <p:spPr>
          <a:ln/>
        </p:spPr>
        <p:txBody>
          <a:bodyPr/>
          <a:lstStyle>
            <a:lvl1pPr>
              <a:defRPr/>
            </a:lvl1pPr>
          </a:lstStyle>
          <a:p>
            <a:pPr>
              <a:defRPr/>
            </a:pPr>
            <a:endParaRPr lang="fr-FR"/>
          </a:p>
        </p:txBody>
      </p:sp>
      <p:sp>
        <p:nvSpPr>
          <p:cNvPr id="6" name="Rectangle 7"/>
          <p:cNvSpPr>
            <a:spLocks noGrp="1" noChangeArrowheads="1"/>
          </p:cNvSpPr>
          <p:nvPr>
            <p:ph type="sldNum" sz="quarter" idx="12"/>
          </p:nvPr>
        </p:nvSpPr>
        <p:spPr>
          <a:ln/>
        </p:spPr>
        <p:txBody>
          <a:bodyPr/>
          <a:lstStyle>
            <a:lvl1pPr>
              <a:defRPr/>
            </a:lvl1pPr>
          </a:lstStyle>
          <a:p>
            <a:fld id="{5FE0C912-9A4A-4DE2-9E17-805219C58C61}" type="slidenum">
              <a:rPr lang="fr-FR" altLang="fr-FR"/>
              <a:pPr/>
              <a:t>‹N°›</a:t>
            </a:fld>
            <a:endParaRPr lang="fr-FR" altLang="fr-FR"/>
          </a:p>
        </p:txBody>
      </p:sp>
    </p:spTree>
    <p:extLst>
      <p:ext uri="{BB962C8B-B14F-4D97-AF65-F5344CB8AC3E}">
        <p14:creationId xmlns:p14="http://schemas.microsoft.com/office/powerpoint/2010/main" val="264350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3ED749B-EA8F-4F69-B5A4-956A91B9741E}" type="datetimeFigureOut">
              <a:rPr lang="fr-FR" smtClean="0"/>
              <a:t>27/11/2018</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27884566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133600" y="1981200"/>
            <a:ext cx="4470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807200" y="1981200"/>
            <a:ext cx="4470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5"/>
          <p:cNvSpPr>
            <a:spLocks noGrp="1" noChangeArrowheads="1"/>
          </p:cNvSpPr>
          <p:nvPr>
            <p:ph type="dt" sz="half" idx="10"/>
          </p:nvPr>
        </p:nvSpPr>
        <p:spPr>
          <a:ln/>
        </p:spPr>
        <p:txBody>
          <a:bodyPr/>
          <a:lstStyle>
            <a:lvl1pPr>
              <a:defRPr/>
            </a:lvl1pPr>
          </a:lstStyle>
          <a:p>
            <a:pPr>
              <a:defRPr/>
            </a:pPr>
            <a:endParaRPr lang="fr-FR"/>
          </a:p>
        </p:txBody>
      </p:sp>
      <p:sp>
        <p:nvSpPr>
          <p:cNvPr id="6" name="Rectangle 6"/>
          <p:cNvSpPr>
            <a:spLocks noGrp="1" noChangeArrowheads="1"/>
          </p:cNvSpPr>
          <p:nvPr>
            <p:ph type="ftr" sz="quarter" idx="11"/>
          </p:nvPr>
        </p:nvSpPr>
        <p:spPr>
          <a:ln/>
        </p:spPr>
        <p:txBody>
          <a:bodyPr/>
          <a:lstStyle>
            <a:lvl1pPr>
              <a:defRPr/>
            </a:lvl1pPr>
          </a:lstStyle>
          <a:p>
            <a:pPr>
              <a:defRPr/>
            </a:pPr>
            <a:endParaRPr lang="fr-FR"/>
          </a:p>
        </p:txBody>
      </p:sp>
      <p:sp>
        <p:nvSpPr>
          <p:cNvPr id="7" name="Rectangle 7"/>
          <p:cNvSpPr>
            <a:spLocks noGrp="1" noChangeArrowheads="1"/>
          </p:cNvSpPr>
          <p:nvPr>
            <p:ph type="sldNum" sz="quarter" idx="12"/>
          </p:nvPr>
        </p:nvSpPr>
        <p:spPr>
          <a:ln/>
        </p:spPr>
        <p:txBody>
          <a:bodyPr/>
          <a:lstStyle>
            <a:lvl1pPr>
              <a:defRPr/>
            </a:lvl1pPr>
          </a:lstStyle>
          <a:p>
            <a:fld id="{49C45424-DD5B-4BE3-BACF-938C14FE4195}" type="slidenum">
              <a:rPr lang="fr-FR" altLang="fr-FR"/>
              <a:pPr/>
              <a:t>‹N°›</a:t>
            </a:fld>
            <a:endParaRPr lang="fr-FR" altLang="fr-FR"/>
          </a:p>
        </p:txBody>
      </p:sp>
    </p:spTree>
    <p:extLst>
      <p:ext uri="{BB962C8B-B14F-4D97-AF65-F5344CB8AC3E}">
        <p14:creationId xmlns:p14="http://schemas.microsoft.com/office/powerpoint/2010/main" val="35885934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5"/>
          <p:cNvSpPr>
            <a:spLocks noGrp="1" noChangeArrowheads="1"/>
          </p:cNvSpPr>
          <p:nvPr>
            <p:ph type="dt" sz="half" idx="10"/>
          </p:nvPr>
        </p:nvSpPr>
        <p:spPr>
          <a:ln/>
        </p:spPr>
        <p:txBody>
          <a:bodyPr/>
          <a:lstStyle>
            <a:lvl1pPr>
              <a:defRPr/>
            </a:lvl1pPr>
          </a:lstStyle>
          <a:p>
            <a:pPr>
              <a:defRPr/>
            </a:pPr>
            <a:endParaRPr lang="fr-FR"/>
          </a:p>
        </p:txBody>
      </p:sp>
      <p:sp>
        <p:nvSpPr>
          <p:cNvPr id="8" name="Rectangle 6"/>
          <p:cNvSpPr>
            <a:spLocks noGrp="1" noChangeArrowheads="1"/>
          </p:cNvSpPr>
          <p:nvPr>
            <p:ph type="ftr" sz="quarter" idx="11"/>
          </p:nvPr>
        </p:nvSpPr>
        <p:spPr>
          <a:ln/>
        </p:spPr>
        <p:txBody>
          <a:bodyPr/>
          <a:lstStyle>
            <a:lvl1pPr>
              <a:defRPr/>
            </a:lvl1pPr>
          </a:lstStyle>
          <a:p>
            <a:pPr>
              <a:defRPr/>
            </a:pPr>
            <a:endParaRPr lang="fr-FR"/>
          </a:p>
        </p:txBody>
      </p:sp>
      <p:sp>
        <p:nvSpPr>
          <p:cNvPr id="9" name="Rectangle 7"/>
          <p:cNvSpPr>
            <a:spLocks noGrp="1" noChangeArrowheads="1"/>
          </p:cNvSpPr>
          <p:nvPr>
            <p:ph type="sldNum" sz="quarter" idx="12"/>
          </p:nvPr>
        </p:nvSpPr>
        <p:spPr>
          <a:ln/>
        </p:spPr>
        <p:txBody>
          <a:bodyPr/>
          <a:lstStyle>
            <a:lvl1pPr>
              <a:defRPr/>
            </a:lvl1pPr>
          </a:lstStyle>
          <a:p>
            <a:fld id="{CDDBE099-4F74-482B-A215-AB63FF856F1C}" type="slidenum">
              <a:rPr lang="fr-FR" altLang="fr-FR"/>
              <a:pPr/>
              <a:t>‹N°›</a:t>
            </a:fld>
            <a:endParaRPr lang="fr-FR" altLang="fr-FR"/>
          </a:p>
        </p:txBody>
      </p:sp>
    </p:spTree>
    <p:extLst>
      <p:ext uri="{BB962C8B-B14F-4D97-AF65-F5344CB8AC3E}">
        <p14:creationId xmlns:p14="http://schemas.microsoft.com/office/powerpoint/2010/main" val="1589426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Rectangle 5"/>
          <p:cNvSpPr>
            <a:spLocks noGrp="1" noChangeArrowheads="1"/>
          </p:cNvSpPr>
          <p:nvPr>
            <p:ph type="dt" sz="half" idx="10"/>
          </p:nvPr>
        </p:nvSpPr>
        <p:spPr>
          <a:ln/>
        </p:spPr>
        <p:txBody>
          <a:bodyPr/>
          <a:lstStyle>
            <a:lvl1pPr>
              <a:defRPr/>
            </a:lvl1pPr>
          </a:lstStyle>
          <a:p>
            <a:pPr>
              <a:defRPr/>
            </a:pPr>
            <a:endParaRPr lang="fr-FR"/>
          </a:p>
        </p:txBody>
      </p:sp>
      <p:sp>
        <p:nvSpPr>
          <p:cNvPr id="4" name="Rectangle 6"/>
          <p:cNvSpPr>
            <a:spLocks noGrp="1" noChangeArrowheads="1"/>
          </p:cNvSpPr>
          <p:nvPr>
            <p:ph type="ftr" sz="quarter" idx="11"/>
          </p:nvPr>
        </p:nvSpPr>
        <p:spPr>
          <a:ln/>
        </p:spPr>
        <p:txBody>
          <a:bodyPr/>
          <a:lstStyle>
            <a:lvl1pPr>
              <a:defRPr/>
            </a:lvl1pPr>
          </a:lstStyle>
          <a:p>
            <a:pPr>
              <a:defRPr/>
            </a:pPr>
            <a:endParaRPr lang="fr-FR"/>
          </a:p>
        </p:txBody>
      </p:sp>
      <p:sp>
        <p:nvSpPr>
          <p:cNvPr id="5" name="Rectangle 7"/>
          <p:cNvSpPr>
            <a:spLocks noGrp="1" noChangeArrowheads="1"/>
          </p:cNvSpPr>
          <p:nvPr>
            <p:ph type="sldNum" sz="quarter" idx="12"/>
          </p:nvPr>
        </p:nvSpPr>
        <p:spPr>
          <a:ln/>
        </p:spPr>
        <p:txBody>
          <a:bodyPr/>
          <a:lstStyle>
            <a:lvl1pPr>
              <a:defRPr/>
            </a:lvl1pPr>
          </a:lstStyle>
          <a:p>
            <a:fld id="{2D6CC14E-F95A-4E8D-B886-3AEB4E21D221}" type="slidenum">
              <a:rPr lang="fr-FR" altLang="fr-FR"/>
              <a:pPr/>
              <a:t>‹N°›</a:t>
            </a:fld>
            <a:endParaRPr lang="fr-FR" altLang="fr-FR"/>
          </a:p>
        </p:txBody>
      </p:sp>
    </p:spTree>
    <p:extLst>
      <p:ext uri="{BB962C8B-B14F-4D97-AF65-F5344CB8AC3E}">
        <p14:creationId xmlns:p14="http://schemas.microsoft.com/office/powerpoint/2010/main" val="23846537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fr-FR"/>
          </a:p>
        </p:txBody>
      </p:sp>
      <p:sp>
        <p:nvSpPr>
          <p:cNvPr id="3" name="Rectangle 6"/>
          <p:cNvSpPr>
            <a:spLocks noGrp="1" noChangeArrowheads="1"/>
          </p:cNvSpPr>
          <p:nvPr>
            <p:ph type="ftr" sz="quarter" idx="11"/>
          </p:nvPr>
        </p:nvSpPr>
        <p:spPr>
          <a:ln/>
        </p:spPr>
        <p:txBody>
          <a:bodyPr/>
          <a:lstStyle>
            <a:lvl1pPr>
              <a:defRPr/>
            </a:lvl1pPr>
          </a:lstStyle>
          <a:p>
            <a:pPr>
              <a:defRPr/>
            </a:pPr>
            <a:endParaRPr lang="fr-FR"/>
          </a:p>
        </p:txBody>
      </p:sp>
      <p:sp>
        <p:nvSpPr>
          <p:cNvPr id="4" name="Rectangle 7"/>
          <p:cNvSpPr>
            <a:spLocks noGrp="1" noChangeArrowheads="1"/>
          </p:cNvSpPr>
          <p:nvPr>
            <p:ph type="sldNum" sz="quarter" idx="12"/>
          </p:nvPr>
        </p:nvSpPr>
        <p:spPr>
          <a:ln/>
        </p:spPr>
        <p:txBody>
          <a:bodyPr/>
          <a:lstStyle>
            <a:lvl1pPr>
              <a:defRPr/>
            </a:lvl1pPr>
          </a:lstStyle>
          <a:p>
            <a:fld id="{6516D5FB-4D6E-4FF4-B885-606635C5F280}" type="slidenum">
              <a:rPr lang="fr-FR" altLang="fr-FR"/>
              <a:pPr/>
              <a:t>‹N°›</a:t>
            </a:fld>
            <a:endParaRPr lang="fr-FR" altLang="fr-FR"/>
          </a:p>
        </p:txBody>
      </p:sp>
    </p:spTree>
    <p:extLst>
      <p:ext uri="{BB962C8B-B14F-4D97-AF65-F5344CB8AC3E}">
        <p14:creationId xmlns:p14="http://schemas.microsoft.com/office/powerpoint/2010/main" val="21196190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dt" sz="half" idx="10"/>
          </p:nvPr>
        </p:nvSpPr>
        <p:spPr>
          <a:ln/>
        </p:spPr>
        <p:txBody>
          <a:bodyPr/>
          <a:lstStyle>
            <a:lvl1pPr>
              <a:defRPr/>
            </a:lvl1pPr>
          </a:lstStyle>
          <a:p>
            <a:pPr>
              <a:defRPr/>
            </a:pPr>
            <a:endParaRPr lang="fr-FR"/>
          </a:p>
        </p:txBody>
      </p:sp>
      <p:sp>
        <p:nvSpPr>
          <p:cNvPr id="6" name="Rectangle 6"/>
          <p:cNvSpPr>
            <a:spLocks noGrp="1" noChangeArrowheads="1"/>
          </p:cNvSpPr>
          <p:nvPr>
            <p:ph type="ftr" sz="quarter" idx="11"/>
          </p:nvPr>
        </p:nvSpPr>
        <p:spPr>
          <a:ln/>
        </p:spPr>
        <p:txBody>
          <a:bodyPr/>
          <a:lstStyle>
            <a:lvl1pPr>
              <a:defRPr/>
            </a:lvl1pPr>
          </a:lstStyle>
          <a:p>
            <a:pPr>
              <a:defRPr/>
            </a:pPr>
            <a:endParaRPr lang="fr-FR"/>
          </a:p>
        </p:txBody>
      </p:sp>
      <p:sp>
        <p:nvSpPr>
          <p:cNvPr id="7" name="Rectangle 7"/>
          <p:cNvSpPr>
            <a:spLocks noGrp="1" noChangeArrowheads="1"/>
          </p:cNvSpPr>
          <p:nvPr>
            <p:ph type="sldNum" sz="quarter" idx="12"/>
          </p:nvPr>
        </p:nvSpPr>
        <p:spPr>
          <a:ln/>
        </p:spPr>
        <p:txBody>
          <a:bodyPr/>
          <a:lstStyle>
            <a:lvl1pPr>
              <a:defRPr/>
            </a:lvl1pPr>
          </a:lstStyle>
          <a:p>
            <a:fld id="{661A3FD7-AA7D-4BCA-94F3-5233B3EC511A}" type="slidenum">
              <a:rPr lang="fr-FR" altLang="fr-FR"/>
              <a:pPr/>
              <a:t>‹N°›</a:t>
            </a:fld>
            <a:endParaRPr lang="fr-FR" altLang="fr-FR"/>
          </a:p>
        </p:txBody>
      </p:sp>
    </p:spTree>
    <p:extLst>
      <p:ext uri="{BB962C8B-B14F-4D97-AF65-F5344CB8AC3E}">
        <p14:creationId xmlns:p14="http://schemas.microsoft.com/office/powerpoint/2010/main" val="33919698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dt" sz="half" idx="10"/>
          </p:nvPr>
        </p:nvSpPr>
        <p:spPr>
          <a:ln/>
        </p:spPr>
        <p:txBody>
          <a:bodyPr/>
          <a:lstStyle>
            <a:lvl1pPr>
              <a:defRPr/>
            </a:lvl1pPr>
          </a:lstStyle>
          <a:p>
            <a:pPr>
              <a:defRPr/>
            </a:pPr>
            <a:endParaRPr lang="fr-FR"/>
          </a:p>
        </p:txBody>
      </p:sp>
      <p:sp>
        <p:nvSpPr>
          <p:cNvPr id="6" name="Rectangle 6"/>
          <p:cNvSpPr>
            <a:spLocks noGrp="1" noChangeArrowheads="1"/>
          </p:cNvSpPr>
          <p:nvPr>
            <p:ph type="ftr" sz="quarter" idx="11"/>
          </p:nvPr>
        </p:nvSpPr>
        <p:spPr>
          <a:ln/>
        </p:spPr>
        <p:txBody>
          <a:bodyPr/>
          <a:lstStyle>
            <a:lvl1pPr>
              <a:defRPr/>
            </a:lvl1pPr>
          </a:lstStyle>
          <a:p>
            <a:pPr>
              <a:defRPr/>
            </a:pPr>
            <a:endParaRPr lang="fr-FR"/>
          </a:p>
        </p:txBody>
      </p:sp>
      <p:sp>
        <p:nvSpPr>
          <p:cNvPr id="7" name="Rectangle 7"/>
          <p:cNvSpPr>
            <a:spLocks noGrp="1" noChangeArrowheads="1"/>
          </p:cNvSpPr>
          <p:nvPr>
            <p:ph type="sldNum" sz="quarter" idx="12"/>
          </p:nvPr>
        </p:nvSpPr>
        <p:spPr>
          <a:ln/>
        </p:spPr>
        <p:txBody>
          <a:bodyPr/>
          <a:lstStyle>
            <a:lvl1pPr>
              <a:defRPr/>
            </a:lvl1pPr>
          </a:lstStyle>
          <a:p>
            <a:fld id="{2F2B9398-4CB3-4AEE-AF26-B497318A5A4E}" type="slidenum">
              <a:rPr lang="fr-FR" altLang="fr-FR"/>
              <a:pPr/>
              <a:t>‹N°›</a:t>
            </a:fld>
            <a:endParaRPr lang="fr-FR" altLang="fr-FR"/>
          </a:p>
        </p:txBody>
      </p:sp>
    </p:spTree>
    <p:extLst>
      <p:ext uri="{BB962C8B-B14F-4D97-AF65-F5344CB8AC3E}">
        <p14:creationId xmlns:p14="http://schemas.microsoft.com/office/powerpoint/2010/main" val="14901132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ftr" sz="quarter" idx="11"/>
          </p:nvPr>
        </p:nvSpPr>
        <p:spPr>
          <a:ln/>
        </p:spPr>
        <p:txBody>
          <a:bodyPr/>
          <a:lstStyle>
            <a:lvl1pPr>
              <a:defRPr/>
            </a:lvl1pPr>
          </a:lstStyle>
          <a:p>
            <a:pPr>
              <a:defRPr/>
            </a:pPr>
            <a:endParaRPr lang="fr-FR"/>
          </a:p>
        </p:txBody>
      </p:sp>
      <p:sp>
        <p:nvSpPr>
          <p:cNvPr id="6" name="Rectangle 7"/>
          <p:cNvSpPr>
            <a:spLocks noGrp="1" noChangeArrowheads="1"/>
          </p:cNvSpPr>
          <p:nvPr>
            <p:ph type="sldNum" sz="quarter" idx="12"/>
          </p:nvPr>
        </p:nvSpPr>
        <p:spPr>
          <a:ln/>
        </p:spPr>
        <p:txBody>
          <a:bodyPr/>
          <a:lstStyle>
            <a:lvl1pPr>
              <a:defRPr/>
            </a:lvl1pPr>
          </a:lstStyle>
          <a:p>
            <a:fld id="{EA63603E-0601-4B38-BFE1-6B1F3BAF7F14}" type="slidenum">
              <a:rPr lang="fr-FR" altLang="fr-FR"/>
              <a:pPr/>
              <a:t>‹N°›</a:t>
            </a:fld>
            <a:endParaRPr lang="fr-FR" altLang="fr-FR"/>
          </a:p>
        </p:txBody>
      </p:sp>
    </p:spTree>
    <p:extLst>
      <p:ext uri="{BB962C8B-B14F-4D97-AF65-F5344CB8AC3E}">
        <p14:creationId xmlns:p14="http://schemas.microsoft.com/office/powerpoint/2010/main" val="34399780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991600" y="609600"/>
            <a:ext cx="2286000" cy="5486400"/>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133600" y="609600"/>
            <a:ext cx="6654800" cy="5486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ftr" sz="quarter" idx="11"/>
          </p:nvPr>
        </p:nvSpPr>
        <p:spPr>
          <a:ln/>
        </p:spPr>
        <p:txBody>
          <a:bodyPr/>
          <a:lstStyle>
            <a:lvl1pPr>
              <a:defRPr/>
            </a:lvl1pPr>
          </a:lstStyle>
          <a:p>
            <a:pPr>
              <a:defRPr/>
            </a:pPr>
            <a:endParaRPr lang="fr-FR"/>
          </a:p>
        </p:txBody>
      </p:sp>
      <p:sp>
        <p:nvSpPr>
          <p:cNvPr id="6" name="Rectangle 7"/>
          <p:cNvSpPr>
            <a:spLocks noGrp="1" noChangeArrowheads="1"/>
          </p:cNvSpPr>
          <p:nvPr>
            <p:ph type="sldNum" sz="quarter" idx="12"/>
          </p:nvPr>
        </p:nvSpPr>
        <p:spPr>
          <a:ln/>
        </p:spPr>
        <p:txBody>
          <a:bodyPr/>
          <a:lstStyle>
            <a:lvl1pPr>
              <a:defRPr/>
            </a:lvl1pPr>
          </a:lstStyle>
          <a:p>
            <a:fld id="{ED869BE3-F54C-428F-814F-31489981FF3A}" type="slidenum">
              <a:rPr lang="fr-FR" altLang="fr-FR"/>
              <a:pPr/>
              <a:t>‹N°›</a:t>
            </a:fld>
            <a:endParaRPr lang="fr-FR" altLang="fr-FR"/>
          </a:p>
        </p:txBody>
      </p:sp>
    </p:spTree>
    <p:extLst>
      <p:ext uri="{BB962C8B-B14F-4D97-AF65-F5344CB8AC3E}">
        <p14:creationId xmlns:p14="http://schemas.microsoft.com/office/powerpoint/2010/main" val="40854780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2133600" y="609600"/>
            <a:ext cx="9144000" cy="1143000"/>
          </a:xfrm>
        </p:spPr>
        <p:txBody>
          <a:bodyPr/>
          <a:lstStyle/>
          <a:p>
            <a:r>
              <a:rPr lang="fr-FR"/>
              <a:t>Cliquez et modifiez le titre</a:t>
            </a:r>
          </a:p>
        </p:txBody>
      </p:sp>
      <p:sp>
        <p:nvSpPr>
          <p:cNvPr id="3" name="Espace réservé du tableau 2"/>
          <p:cNvSpPr>
            <a:spLocks noGrp="1"/>
          </p:cNvSpPr>
          <p:nvPr>
            <p:ph type="tbl" idx="1"/>
          </p:nvPr>
        </p:nvSpPr>
        <p:spPr>
          <a:xfrm>
            <a:off x="2133600" y="1981200"/>
            <a:ext cx="9144000" cy="4114800"/>
          </a:xfrm>
        </p:spPr>
        <p:txBody>
          <a:bodyPr/>
          <a:lstStyle/>
          <a:p>
            <a:pPr lvl="0"/>
            <a:endParaRPr lang="fr-FR" noProof="0"/>
          </a:p>
        </p:txBody>
      </p:sp>
      <p:sp>
        <p:nvSpPr>
          <p:cNvPr id="4" name="Rectangle 5"/>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ftr" sz="quarter" idx="11"/>
          </p:nvPr>
        </p:nvSpPr>
        <p:spPr>
          <a:ln/>
        </p:spPr>
        <p:txBody>
          <a:bodyPr/>
          <a:lstStyle>
            <a:lvl1pPr>
              <a:defRPr/>
            </a:lvl1pPr>
          </a:lstStyle>
          <a:p>
            <a:pPr>
              <a:defRPr/>
            </a:pPr>
            <a:endParaRPr lang="fr-FR"/>
          </a:p>
        </p:txBody>
      </p:sp>
      <p:sp>
        <p:nvSpPr>
          <p:cNvPr id="6" name="Rectangle 7"/>
          <p:cNvSpPr>
            <a:spLocks noGrp="1" noChangeArrowheads="1"/>
          </p:cNvSpPr>
          <p:nvPr>
            <p:ph type="sldNum" sz="quarter" idx="12"/>
          </p:nvPr>
        </p:nvSpPr>
        <p:spPr>
          <a:ln/>
        </p:spPr>
        <p:txBody>
          <a:bodyPr/>
          <a:lstStyle>
            <a:lvl1pPr>
              <a:defRPr/>
            </a:lvl1pPr>
          </a:lstStyle>
          <a:p>
            <a:fld id="{6E7E5377-E040-4D62-B9F3-B0A5EABF93AF}" type="slidenum">
              <a:rPr lang="fr-FR" altLang="fr-FR"/>
              <a:pPr/>
              <a:t>‹N°›</a:t>
            </a:fld>
            <a:endParaRPr lang="fr-FR" altLang="fr-FR"/>
          </a:p>
        </p:txBody>
      </p:sp>
    </p:spTree>
    <p:extLst>
      <p:ext uri="{BB962C8B-B14F-4D97-AF65-F5344CB8AC3E}">
        <p14:creationId xmlns:p14="http://schemas.microsoft.com/office/powerpoint/2010/main" val="27774517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2133600" y="609600"/>
            <a:ext cx="9144000" cy="1143000"/>
          </a:xfrm>
        </p:spPr>
        <p:txBody>
          <a:bodyPr/>
          <a:lstStyle/>
          <a:p>
            <a:r>
              <a:rPr lang="fr-FR"/>
              <a:t>Cliquez et modifiez le titre</a:t>
            </a:r>
          </a:p>
        </p:txBody>
      </p:sp>
      <p:sp>
        <p:nvSpPr>
          <p:cNvPr id="3" name="Espace réservé du contenu 2"/>
          <p:cNvSpPr>
            <a:spLocks noGrp="1"/>
          </p:cNvSpPr>
          <p:nvPr>
            <p:ph sz="quarter" idx="1"/>
          </p:nvPr>
        </p:nvSpPr>
        <p:spPr>
          <a:xfrm>
            <a:off x="2133600" y="1981200"/>
            <a:ext cx="4470400" cy="1981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6807200" y="1981200"/>
            <a:ext cx="4470400" cy="1981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2133600" y="4114800"/>
            <a:ext cx="4470400" cy="1981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contenu 5"/>
          <p:cNvSpPr>
            <a:spLocks noGrp="1"/>
          </p:cNvSpPr>
          <p:nvPr>
            <p:ph sz="quarter" idx="4"/>
          </p:nvPr>
        </p:nvSpPr>
        <p:spPr>
          <a:xfrm>
            <a:off x="6807200" y="4114800"/>
            <a:ext cx="4470400" cy="1981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5"/>
          <p:cNvSpPr>
            <a:spLocks noGrp="1" noChangeArrowheads="1"/>
          </p:cNvSpPr>
          <p:nvPr>
            <p:ph type="dt" sz="half" idx="10"/>
          </p:nvPr>
        </p:nvSpPr>
        <p:spPr>
          <a:ln/>
        </p:spPr>
        <p:txBody>
          <a:bodyPr/>
          <a:lstStyle>
            <a:lvl1pPr>
              <a:defRPr/>
            </a:lvl1pPr>
          </a:lstStyle>
          <a:p>
            <a:pPr>
              <a:defRPr/>
            </a:pPr>
            <a:endParaRPr lang="fr-FR"/>
          </a:p>
        </p:txBody>
      </p:sp>
      <p:sp>
        <p:nvSpPr>
          <p:cNvPr id="8" name="Rectangle 6"/>
          <p:cNvSpPr>
            <a:spLocks noGrp="1" noChangeArrowheads="1"/>
          </p:cNvSpPr>
          <p:nvPr>
            <p:ph type="ftr" sz="quarter" idx="11"/>
          </p:nvPr>
        </p:nvSpPr>
        <p:spPr>
          <a:ln/>
        </p:spPr>
        <p:txBody>
          <a:bodyPr/>
          <a:lstStyle>
            <a:lvl1pPr>
              <a:defRPr/>
            </a:lvl1pPr>
          </a:lstStyle>
          <a:p>
            <a:pPr>
              <a:defRPr/>
            </a:pPr>
            <a:endParaRPr lang="fr-FR"/>
          </a:p>
        </p:txBody>
      </p:sp>
      <p:sp>
        <p:nvSpPr>
          <p:cNvPr id="9" name="Rectangle 7"/>
          <p:cNvSpPr>
            <a:spLocks noGrp="1" noChangeArrowheads="1"/>
          </p:cNvSpPr>
          <p:nvPr>
            <p:ph type="sldNum" sz="quarter" idx="12"/>
          </p:nvPr>
        </p:nvSpPr>
        <p:spPr>
          <a:ln/>
        </p:spPr>
        <p:txBody>
          <a:bodyPr/>
          <a:lstStyle>
            <a:lvl1pPr>
              <a:defRPr/>
            </a:lvl1pPr>
          </a:lstStyle>
          <a:p>
            <a:fld id="{A42023DC-05E4-4EF2-B327-D231797894D3}" type="slidenum">
              <a:rPr lang="fr-FR" altLang="fr-FR"/>
              <a:pPr/>
              <a:t>‹N°›</a:t>
            </a:fld>
            <a:endParaRPr lang="fr-FR" altLang="fr-FR"/>
          </a:p>
        </p:txBody>
      </p:sp>
    </p:spTree>
    <p:extLst>
      <p:ext uri="{BB962C8B-B14F-4D97-AF65-F5344CB8AC3E}">
        <p14:creationId xmlns:p14="http://schemas.microsoft.com/office/powerpoint/2010/main" val="3197955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3ED749B-EA8F-4F69-B5A4-956A91B9741E}" type="datetimeFigureOut">
              <a:rPr lang="fr-FR" smtClean="0"/>
              <a:t>27/11/2018</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1957360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609601" y="128588"/>
            <a:ext cx="10970684" cy="1433512"/>
          </a:xfrm>
        </p:spPr>
        <p:txBody>
          <a:bodyPr/>
          <a:lstStyle/>
          <a:p>
            <a:r>
              <a:rPr lang="fr-FR"/>
              <a:t>Modifiez le style du titre</a:t>
            </a:r>
          </a:p>
        </p:txBody>
      </p:sp>
      <p:sp>
        <p:nvSpPr>
          <p:cNvPr id="3" name="Rectangle 3"/>
          <p:cNvSpPr>
            <a:spLocks noGrp="1" noChangeArrowheads="1"/>
          </p:cNvSpPr>
          <p:nvPr>
            <p:ph type="dt" idx="10"/>
          </p:nvPr>
        </p:nvSpPr>
        <p:spPr>
          <a:ln/>
        </p:spPr>
        <p:txBody>
          <a:bodyPr/>
          <a:lstStyle>
            <a:lvl1pPr>
              <a:defRPr/>
            </a:lvl1pPr>
          </a:lstStyle>
          <a:p>
            <a:pPr>
              <a:defRPr/>
            </a:pPr>
            <a:endParaRPr lang="fr-FR" altLang="fr-FR"/>
          </a:p>
        </p:txBody>
      </p:sp>
      <p:sp>
        <p:nvSpPr>
          <p:cNvPr id="4" name="Rectangle 4"/>
          <p:cNvSpPr>
            <a:spLocks noGrp="1" noChangeArrowheads="1"/>
          </p:cNvSpPr>
          <p:nvPr>
            <p:ph type="ftr" idx="11"/>
          </p:nvPr>
        </p:nvSpPr>
        <p:spPr>
          <a:ln/>
        </p:spPr>
        <p:txBody>
          <a:bodyPr/>
          <a:lstStyle>
            <a:lvl1pPr>
              <a:defRPr/>
            </a:lvl1pPr>
          </a:lstStyle>
          <a:p>
            <a:pPr>
              <a:defRPr/>
            </a:pPr>
            <a:endParaRPr lang="fr-FR" altLang="fr-FR"/>
          </a:p>
        </p:txBody>
      </p:sp>
      <p:sp>
        <p:nvSpPr>
          <p:cNvPr id="5" name="Rectangle 5"/>
          <p:cNvSpPr>
            <a:spLocks noGrp="1" noChangeArrowheads="1"/>
          </p:cNvSpPr>
          <p:nvPr>
            <p:ph type="sldNum" idx="12"/>
          </p:nvPr>
        </p:nvSpPr>
        <p:spPr>
          <a:ln/>
        </p:spPr>
        <p:txBody>
          <a:bodyPr/>
          <a:lstStyle>
            <a:lvl1pPr>
              <a:defRPr/>
            </a:lvl1pPr>
          </a:lstStyle>
          <a:p>
            <a:pPr>
              <a:defRPr/>
            </a:pPr>
            <a:fld id="{0FE2C125-F52A-4880-BFAB-B87CD8D64CA4}" type="slidenum">
              <a:rPr lang="fr-FR" altLang="fr-FR"/>
              <a:pPr>
                <a:defRPr/>
              </a:pPr>
              <a:t>‹N°›</a:t>
            </a:fld>
            <a:endParaRPr lang="fr-FR" altLang="fr-FR"/>
          </a:p>
        </p:txBody>
      </p:sp>
    </p:spTree>
    <p:extLst>
      <p:ext uri="{BB962C8B-B14F-4D97-AF65-F5344CB8AC3E}">
        <p14:creationId xmlns:p14="http://schemas.microsoft.com/office/powerpoint/2010/main" val="16036556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1" y="128588"/>
            <a:ext cx="10970684" cy="1433512"/>
          </a:xfrm>
        </p:spPr>
        <p:txBody>
          <a:bodyPr/>
          <a:lstStyle/>
          <a:p>
            <a:r>
              <a:rPr lang="fr-FR"/>
              <a:t>Modifiez le style du titre</a:t>
            </a:r>
          </a:p>
        </p:txBody>
      </p:sp>
      <p:sp>
        <p:nvSpPr>
          <p:cNvPr id="3" name="Espace réservé du texte 2"/>
          <p:cNvSpPr>
            <a:spLocks noGrp="1"/>
          </p:cNvSpPr>
          <p:nvPr>
            <p:ph type="body" sz="half" idx="1"/>
          </p:nvPr>
        </p:nvSpPr>
        <p:spPr>
          <a:xfrm>
            <a:off x="609601" y="1600201"/>
            <a:ext cx="5382684" cy="452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5484" y="1600201"/>
            <a:ext cx="5384800" cy="452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3"/>
          <p:cNvSpPr>
            <a:spLocks noGrp="1" noChangeArrowheads="1"/>
          </p:cNvSpPr>
          <p:nvPr>
            <p:ph type="dt" idx="10"/>
          </p:nvPr>
        </p:nvSpPr>
        <p:spPr>
          <a:ln/>
        </p:spPr>
        <p:txBody>
          <a:bodyPr/>
          <a:lstStyle>
            <a:lvl1pPr>
              <a:defRPr/>
            </a:lvl1pPr>
          </a:lstStyle>
          <a:p>
            <a:pPr>
              <a:defRPr/>
            </a:pPr>
            <a:endParaRPr lang="fr-FR" altLang="fr-FR"/>
          </a:p>
        </p:txBody>
      </p:sp>
      <p:sp>
        <p:nvSpPr>
          <p:cNvPr id="6" name="Rectangle 4"/>
          <p:cNvSpPr>
            <a:spLocks noGrp="1" noChangeArrowheads="1"/>
          </p:cNvSpPr>
          <p:nvPr>
            <p:ph type="ftr" idx="11"/>
          </p:nvPr>
        </p:nvSpPr>
        <p:spPr>
          <a:ln/>
        </p:spPr>
        <p:txBody>
          <a:bodyPr/>
          <a:lstStyle>
            <a:lvl1pPr>
              <a:defRPr/>
            </a:lvl1pPr>
          </a:lstStyle>
          <a:p>
            <a:pPr>
              <a:defRPr/>
            </a:pPr>
            <a:endParaRPr lang="fr-FR" altLang="fr-FR"/>
          </a:p>
        </p:txBody>
      </p:sp>
      <p:sp>
        <p:nvSpPr>
          <p:cNvPr id="7" name="Rectangle 5"/>
          <p:cNvSpPr>
            <a:spLocks noGrp="1" noChangeArrowheads="1"/>
          </p:cNvSpPr>
          <p:nvPr>
            <p:ph type="sldNum" idx="12"/>
          </p:nvPr>
        </p:nvSpPr>
        <p:spPr>
          <a:ln/>
        </p:spPr>
        <p:txBody>
          <a:bodyPr/>
          <a:lstStyle>
            <a:lvl1pPr>
              <a:defRPr/>
            </a:lvl1pPr>
          </a:lstStyle>
          <a:p>
            <a:pPr>
              <a:defRPr/>
            </a:pPr>
            <a:fld id="{C07A987A-471D-463B-BD4F-3863655540DA}" type="slidenum">
              <a:rPr lang="fr-FR" altLang="fr-FR"/>
              <a:pPr>
                <a:defRPr/>
              </a:pPr>
              <a:t>‹N°›</a:t>
            </a:fld>
            <a:endParaRPr lang="fr-FR" altLang="fr-FR"/>
          </a:p>
        </p:txBody>
      </p:sp>
    </p:spTree>
    <p:extLst>
      <p:ext uri="{BB962C8B-B14F-4D97-AF65-F5344CB8AC3E}">
        <p14:creationId xmlns:p14="http://schemas.microsoft.com/office/powerpoint/2010/main" val="381731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3ED749B-EA8F-4F69-B5A4-956A91B9741E}" type="datetimeFigureOut">
              <a:rPr lang="fr-FR" smtClean="0"/>
              <a:t>27/11/2018</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1651310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3ED749B-EA8F-4F69-B5A4-956A91B9741E}" type="datetimeFigureOut">
              <a:rPr lang="fr-FR" smtClean="0"/>
              <a:t>27/11/2018</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399322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3ED749B-EA8F-4F69-B5A4-956A91B9741E}" type="datetimeFigureOut">
              <a:rPr lang="fr-FR" smtClean="0"/>
              <a:t>27/11/2018</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3479625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D749B-EA8F-4F69-B5A4-956A91B9741E}" type="datetimeFigureOut">
              <a:rPr lang="fr-FR" smtClean="0"/>
              <a:t>27/11/2018</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423936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53ED749B-EA8F-4F69-B5A4-956A91B9741E}" type="datetimeFigureOut">
              <a:rPr lang="fr-FR" smtClean="0"/>
              <a:t>27/11/2018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3019438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53ED749B-EA8F-4F69-B5A4-956A91B9741E}" type="datetimeFigureOut">
              <a:rPr lang="fr-FR" smtClean="0"/>
              <a:t>27/11/2018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F0C119-6412-4EF1-9946-0B114F850B6E}" type="slidenum">
              <a:rPr lang="fr-FR" smtClean="0"/>
              <a:t>‹N°›</a:t>
            </a:fld>
            <a:endParaRPr lang="fr-FR"/>
          </a:p>
        </p:txBody>
      </p:sp>
    </p:spTree>
    <p:extLst>
      <p:ext uri="{BB962C8B-B14F-4D97-AF65-F5344CB8AC3E}">
        <p14:creationId xmlns:p14="http://schemas.microsoft.com/office/powerpoint/2010/main" val="2741691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1.jpe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ED749B-EA8F-4F69-B5A4-956A91B9741E}" type="datetimeFigureOut">
              <a:rPr lang="fr-FR" smtClean="0"/>
              <a:t>27/11/2018</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DF0C119-6412-4EF1-9946-0B114F850B6E}" type="slidenum">
              <a:rPr lang="fr-FR" smtClean="0"/>
              <a:t>‹N°›</a:t>
            </a:fld>
            <a:endParaRPr lang="fr-FR"/>
          </a:p>
        </p:txBody>
      </p:sp>
    </p:spTree>
    <p:extLst>
      <p:ext uri="{BB962C8B-B14F-4D97-AF65-F5344CB8AC3E}">
        <p14:creationId xmlns:p14="http://schemas.microsoft.com/office/powerpoint/2010/main" val="220728616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234" y="-6350"/>
            <a:ext cx="12187767" cy="687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Rectangle 3"/>
          <p:cNvSpPr>
            <a:spLocks noGrp="1" noChangeArrowheads="1"/>
          </p:cNvSpPr>
          <p:nvPr>
            <p:ph type="title"/>
          </p:nvPr>
        </p:nvSpPr>
        <p:spPr bwMode="auto">
          <a:xfrm>
            <a:off x="2133600" y="609600"/>
            <a:ext cx="91440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t>Cliquez et modifiez le titre</a:t>
            </a:r>
          </a:p>
        </p:txBody>
      </p:sp>
      <p:sp>
        <p:nvSpPr>
          <p:cNvPr id="59396" name="Rectangle 4"/>
          <p:cNvSpPr>
            <a:spLocks noGrp="1" noChangeArrowheads="1"/>
          </p:cNvSpPr>
          <p:nvPr>
            <p:ph type="body" idx="1"/>
          </p:nvPr>
        </p:nvSpPr>
        <p:spPr bwMode="auto">
          <a:xfrm>
            <a:off x="2133600" y="1981200"/>
            <a:ext cx="91440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59397" name="Rectangle 5"/>
          <p:cNvSpPr>
            <a:spLocks noGrp="1" noChangeArrowheads="1"/>
          </p:cNvSpPr>
          <p:nvPr>
            <p:ph type="dt" sz="half" idx="2"/>
          </p:nvPr>
        </p:nvSpPr>
        <p:spPr bwMode="auto">
          <a:xfrm>
            <a:off x="2133600" y="6248400"/>
            <a:ext cx="1930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solidFill>
                  <a:srgbClr val="505150"/>
                </a:solidFill>
                <a:latin typeface="+mn-lt"/>
                <a:ea typeface="ＭＳ Ｐゴシック" charset="0"/>
                <a:cs typeface="+mn-cs"/>
              </a:defRPr>
            </a:lvl1pPr>
          </a:lstStyle>
          <a:p>
            <a:pPr eaLnBrk="0" fontAlgn="base" hangingPunct="0">
              <a:spcBef>
                <a:spcPct val="0"/>
              </a:spcBef>
              <a:spcAft>
                <a:spcPct val="0"/>
              </a:spcAft>
              <a:defRPr/>
            </a:pPr>
            <a:endParaRPr lang="fr-FR"/>
          </a:p>
        </p:txBody>
      </p:sp>
      <p:sp>
        <p:nvSpPr>
          <p:cNvPr id="59398" name="Rectangle 6"/>
          <p:cNvSpPr>
            <a:spLocks noGrp="1" noChangeArrowheads="1"/>
          </p:cNvSpPr>
          <p:nvPr>
            <p:ph type="ftr" sz="quarter" idx="3"/>
          </p:nvPr>
        </p:nvSpPr>
        <p:spPr bwMode="auto">
          <a:xfrm>
            <a:off x="5245100" y="6248400"/>
            <a:ext cx="2921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solidFill>
                  <a:srgbClr val="505150"/>
                </a:solidFill>
                <a:latin typeface="+mn-lt"/>
                <a:ea typeface="ＭＳ Ｐゴシック" charset="0"/>
                <a:cs typeface="+mn-cs"/>
              </a:defRPr>
            </a:lvl1pPr>
          </a:lstStyle>
          <a:p>
            <a:pPr eaLnBrk="0" fontAlgn="base" hangingPunct="0">
              <a:spcBef>
                <a:spcPct val="0"/>
              </a:spcBef>
              <a:spcAft>
                <a:spcPct val="0"/>
              </a:spcAft>
              <a:defRPr/>
            </a:pPr>
            <a:endParaRPr lang="fr-FR"/>
          </a:p>
        </p:txBody>
      </p:sp>
      <p:sp>
        <p:nvSpPr>
          <p:cNvPr id="59399" name="Rectangle 7"/>
          <p:cNvSpPr>
            <a:spLocks noGrp="1" noChangeArrowheads="1"/>
          </p:cNvSpPr>
          <p:nvPr>
            <p:ph type="sldNum" sz="quarter" idx="4"/>
          </p:nvPr>
        </p:nvSpPr>
        <p:spPr bwMode="auto">
          <a:xfrm>
            <a:off x="9347200" y="6248400"/>
            <a:ext cx="1930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solidFill>
                  <a:srgbClr val="505150"/>
                </a:solidFill>
                <a:latin typeface="Arial" panose="020B0604020202020204" pitchFamily="34" charset="0"/>
              </a:defRPr>
            </a:lvl1pPr>
          </a:lstStyle>
          <a:p>
            <a:pPr eaLnBrk="0" fontAlgn="base" hangingPunct="0">
              <a:spcBef>
                <a:spcPct val="0"/>
              </a:spcBef>
              <a:spcAft>
                <a:spcPct val="0"/>
              </a:spcAft>
            </a:pPr>
            <a:fld id="{4862B41E-66DA-4E15-8228-1B1638D18796}" type="slidenum">
              <a:rPr lang="fr-FR" altLang="fr-FR"/>
              <a:pPr eaLnBrk="0" fontAlgn="base" hangingPunct="0">
                <a:spcBef>
                  <a:spcPct val="0"/>
                </a:spcBef>
                <a:spcAft>
                  <a:spcPct val="0"/>
                </a:spcAft>
              </a:pPr>
              <a:t>‹N°›</a:t>
            </a:fld>
            <a:endParaRPr lang="fr-FR" altLang="fr-FR"/>
          </a:p>
        </p:txBody>
      </p:sp>
    </p:spTree>
    <p:extLst>
      <p:ext uri="{BB962C8B-B14F-4D97-AF65-F5344CB8AC3E}">
        <p14:creationId xmlns:p14="http://schemas.microsoft.com/office/powerpoint/2010/main" val="103967831"/>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Lst>
  <p:txStyles>
    <p:titleStyle>
      <a:lvl1pPr algn="ctr" rtl="0" eaLnBrk="0" fontAlgn="base" hangingPunct="0">
        <a:spcBef>
          <a:spcPct val="0"/>
        </a:spcBef>
        <a:spcAft>
          <a:spcPct val="0"/>
        </a:spcAft>
        <a:defRPr sz="4400">
          <a:solidFill>
            <a:srgbClr val="505150"/>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rgbClr val="505150"/>
          </a:solidFill>
          <a:latin typeface="Arial"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rgbClr val="505150"/>
          </a:solidFill>
          <a:latin typeface="Arial"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rgbClr val="505150"/>
          </a:solidFill>
          <a:latin typeface="Arial"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rgbClr val="505150"/>
          </a:solidFill>
          <a:latin typeface="Arial" charset="0"/>
          <a:ea typeface="MS PGothic" panose="020B0600070205080204" pitchFamily="34" charset="-128"/>
          <a:cs typeface="ＭＳ Ｐゴシック" charset="0"/>
        </a:defRPr>
      </a:lvl5pPr>
      <a:lvl6pPr marL="457200" algn="ctr" rtl="0" fontAlgn="base">
        <a:spcBef>
          <a:spcPct val="0"/>
        </a:spcBef>
        <a:spcAft>
          <a:spcPct val="0"/>
        </a:spcAft>
        <a:defRPr sz="4400">
          <a:solidFill>
            <a:srgbClr val="505150"/>
          </a:solidFill>
          <a:latin typeface="Arial" charset="0"/>
          <a:ea typeface="ＭＳ Ｐゴシック" charset="0"/>
        </a:defRPr>
      </a:lvl6pPr>
      <a:lvl7pPr marL="914400" algn="ctr" rtl="0" fontAlgn="base">
        <a:spcBef>
          <a:spcPct val="0"/>
        </a:spcBef>
        <a:spcAft>
          <a:spcPct val="0"/>
        </a:spcAft>
        <a:defRPr sz="4400">
          <a:solidFill>
            <a:srgbClr val="505150"/>
          </a:solidFill>
          <a:latin typeface="Arial" charset="0"/>
          <a:ea typeface="ＭＳ Ｐゴシック" charset="0"/>
        </a:defRPr>
      </a:lvl7pPr>
      <a:lvl8pPr marL="1371600" algn="ctr" rtl="0" fontAlgn="base">
        <a:spcBef>
          <a:spcPct val="0"/>
        </a:spcBef>
        <a:spcAft>
          <a:spcPct val="0"/>
        </a:spcAft>
        <a:defRPr sz="4400">
          <a:solidFill>
            <a:srgbClr val="505150"/>
          </a:solidFill>
          <a:latin typeface="Arial" charset="0"/>
          <a:ea typeface="ＭＳ Ｐゴシック" charset="0"/>
        </a:defRPr>
      </a:lvl8pPr>
      <a:lvl9pPr marL="1828800" algn="ctr" rtl="0" fontAlgn="base">
        <a:spcBef>
          <a:spcPct val="0"/>
        </a:spcBef>
        <a:spcAft>
          <a:spcPct val="0"/>
        </a:spcAft>
        <a:defRPr sz="4400">
          <a:solidFill>
            <a:srgbClr val="505150"/>
          </a:solidFill>
          <a:latin typeface="Arial" charset="0"/>
          <a:ea typeface="ＭＳ Ｐゴシック" charset="0"/>
        </a:defRPr>
      </a:lvl9pPr>
    </p:titleStyle>
    <p:bodyStyle>
      <a:lvl1pPr marL="342900" indent="-342900" algn="l" rtl="0" eaLnBrk="0" fontAlgn="base" hangingPunct="0">
        <a:spcBef>
          <a:spcPct val="20000"/>
        </a:spcBef>
        <a:spcAft>
          <a:spcPct val="0"/>
        </a:spcAft>
        <a:defRPr sz="2500" b="1">
          <a:solidFill>
            <a:srgbClr val="505150"/>
          </a:solidFill>
          <a:latin typeface="+mn-lt"/>
          <a:ea typeface="MS PGothic" panose="020B0600070205080204" pitchFamily="34" charset="-128"/>
          <a:cs typeface="ＭＳ Ｐゴシック" charset="0"/>
        </a:defRPr>
      </a:lvl1pPr>
      <a:lvl2pPr marL="381000" indent="-190500" algn="l" rtl="0" eaLnBrk="0" fontAlgn="base" hangingPunct="0">
        <a:spcBef>
          <a:spcPct val="20000"/>
        </a:spcBef>
        <a:spcAft>
          <a:spcPct val="0"/>
        </a:spcAft>
        <a:buChar char="/"/>
        <a:defRPr>
          <a:solidFill>
            <a:srgbClr val="0052A2"/>
          </a:solidFill>
          <a:latin typeface="+mn-lt"/>
          <a:ea typeface="MS PGothic" panose="020B0600070205080204" pitchFamily="34" charset="-128"/>
        </a:defRPr>
      </a:lvl2pPr>
      <a:lvl3pPr marL="571500" indent="342900" algn="l" rtl="0" eaLnBrk="0" fontAlgn="base" hangingPunct="0">
        <a:spcBef>
          <a:spcPct val="20000"/>
        </a:spcBef>
        <a:spcAft>
          <a:spcPct val="0"/>
        </a:spcAft>
        <a:defRPr sz="1400">
          <a:solidFill>
            <a:schemeClr val="tx1"/>
          </a:solidFill>
          <a:latin typeface="+mn-lt"/>
          <a:ea typeface="MS PGothic" panose="020B0600070205080204" pitchFamily="34" charset="-128"/>
        </a:defRPr>
      </a:lvl3pPr>
      <a:lvl4pPr marL="952500" indent="-190500" algn="l" rtl="0" eaLnBrk="0" fontAlgn="base" hangingPunct="0">
        <a:spcBef>
          <a:spcPct val="20000"/>
        </a:spcBef>
        <a:spcAft>
          <a:spcPct val="0"/>
        </a:spcAft>
        <a:buChar char="–"/>
        <a:defRPr sz="1200">
          <a:solidFill>
            <a:schemeClr val="tx1"/>
          </a:solidFill>
          <a:latin typeface="+mn-lt"/>
          <a:ea typeface="MS PGothic" panose="020B0600070205080204" pitchFamily="34" charset="-128"/>
        </a:defRPr>
      </a:lvl4pPr>
      <a:lvl5pPr marL="1239838" indent="-96838" algn="l" rtl="0" eaLnBrk="0" fontAlgn="base" hangingPunct="0">
        <a:spcBef>
          <a:spcPct val="20000"/>
        </a:spcBef>
        <a:spcAft>
          <a:spcPct val="0"/>
        </a:spcAft>
        <a:buChar char="»"/>
        <a:defRPr sz="1100">
          <a:solidFill>
            <a:schemeClr val="tx1"/>
          </a:solidFill>
          <a:latin typeface="+mn-lt"/>
          <a:ea typeface="MS PGothic" panose="020B0600070205080204" pitchFamily="34" charset="-128"/>
        </a:defRPr>
      </a:lvl5pPr>
      <a:lvl6pPr marL="1697038" indent="-96838" algn="l" rtl="0" fontAlgn="base">
        <a:spcBef>
          <a:spcPct val="20000"/>
        </a:spcBef>
        <a:spcAft>
          <a:spcPct val="0"/>
        </a:spcAft>
        <a:buChar char="»"/>
        <a:defRPr sz="1100">
          <a:solidFill>
            <a:schemeClr val="tx1"/>
          </a:solidFill>
          <a:latin typeface="+mn-lt"/>
          <a:ea typeface="+mn-ea"/>
        </a:defRPr>
      </a:lvl6pPr>
      <a:lvl7pPr marL="2154238" indent="-96838" algn="l" rtl="0" fontAlgn="base">
        <a:spcBef>
          <a:spcPct val="20000"/>
        </a:spcBef>
        <a:spcAft>
          <a:spcPct val="0"/>
        </a:spcAft>
        <a:buChar char="»"/>
        <a:defRPr sz="1100">
          <a:solidFill>
            <a:schemeClr val="tx1"/>
          </a:solidFill>
          <a:latin typeface="+mn-lt"/>
          <a:ea typeface="+mn-ea"/>
        </a:defRPr>
      </a:lvl7pPr>
      <a:lvl8pPr marL="2611438" indent="-96838" algn="l" rtl="0" fontAlgn="base">
        <a:spcBef>
          <a:spcPct val="20000"/>
        </a:spcBef>
        <a:spcAft>
          <a:spcPct val="0"/>
        </a:spcAft>
        <a:buChar char="»"/>
        <a:defRPr sz="1100">
          <a:solidFill>
            <a:schemeClr val="tx1"/>
          </a:solidFill>
          <a:latin typeface="+mn-lt"/>
          <a:ea typeface="+mn-ea"/>
        </a:defRPr>
      </a:lvl8pPr>
      <a:lvl9pPr marL="3068638" indent="-96838" algn="l" rtl="0" fontAlgn="base">
        <a:spcBef>
          <a:spcPct val="20000"/>
        </a:spcBef>
        <a:spcAft>
          <a:spcPct val="0"/>
        </a:spcAft>
        <a:buChar char="»"/>
        <a:defRPr sz="1100">
          <a:solidFill>
            <a:schemeClr val="tx1"/>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hyperlink" Target="Les%20&#233;chelles%20de%20comp&#233;tences/01-_Realiser_une_presentation_orale_escalier_.doc" TargetMode="Externa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55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2894012" y="727842"/>
            <a:ext cx="8915399" cy="3833648"/>
          </a:xfrm>
        </p:spPr>
        <p:txBody>
          <a:bodyPr>
            <a:normAutofit fontScale="90000"/>
          </a:bodyPr>
          <a:lstStyle/>
          <a:p>
            <a:pPr algn="ctr"/>
            <a:r>
              <a:rPr lang="fr-FR" dirty="0" smtClean="0"/>
              <a:t>Stage régional</a:t>
            </a:r>
            <a:br>
              <a:rPr lang="fr-FR" dirty="0" smtClean="0"/>
            </a:br>
            <a:r>
              <a:rPr lang="fr-FR" dirty="0" smtClean="0"/>
              <a:t>des enseignants débutants</a:t>
            </a:r>
            <a:r>
              <a:rPr lang="fr-FR" dirty="0"/>
              <a:t/>
            </a:r>
            <a:br>
              <a:rPr lang="fr-FR" dirty="0"/>
            </a:br>
            <a:r>
              <a:rPr lang="fr-FR" sz="4400" i="1" dirty="0">
                <a:solidFill>
                  <a:srgbClr val="FF0000"/>
                </a:solidFill>
              </a:rPr>
              <a:t>L’évaluation positive</a:t>
            </a:r>
            <a:br>
              <a:rPr lang="fr-FR" sz="4400" i="1" dirty="0">
                <a:solidFill>
                  <a:srgbClr val="FF0000"/>
                </a:solidFill>
              </a:rPr>
            </a:br>
            <a:r>
              <a:rPr lang="fr-FR" sz="2700" i="1" dirty="0">
                <a:solidFill>
                  <a:srgbClr val="FF0000"/>
                </a:solidFill>
              </a:rPr>
              <a:t>Quelle place pour l’évaluation dans un enseignement qui cherche à renforcer la motivation et l’engagement de tous les élèves ?</a:t>
            </a:r>
            <a:endParaRPr lang="fr-FR" i="1" dirty="0">
              <a:solidFill>
                <a:srgbClr val="FF0000"/>
              </a:solidFill>
            </a:endParaRPr>
          </a:p>
        </p:txBody>
      </p:sp>
      <p:sp>
        <p:nvSpPr>
          <p:cNvPr id="3" name="Sous-titre 2"/>
          <p:cNvSpPr>
            <a:spLocks noGrp="1"/>
          </p:cNvSpPr>
          <p:nvPr>
            <p:ph type="subTitle" idx="1"/>
          </p:nvPr>
        </p:nvSpPr>
        <p:spPr>
          <a:xfrm>
            <a:off x="2515640" y="5365958"/>
            <a:ext cx="8915399" cy="1126283"/>
          </a:xfrm>
        </p:spPr>
        <p:txBody>
          <a:bodyPr>
            <a:normAutofit/>
          </a:bodyPr>
          <a:lstStyle/>
          <a:p>
            <a:pPr algn="r"/>
            <a:r>
              <a:rPr lang="fr-FR" sz="2800" dirty="0" smtClean="0"/>
              <a:t>Addis Abeba</a:t>
            </a:r>
            <a:r>
              <a:rPr lang="fr-FR" sz="2800" dirty="0" smtClean="0"/>
              <a:t> </a:t>
            </a:r>
            <a:r>
              <a:rPr lang="fr-FR" sz="2800" dirty="0"/>
              <a:t>– </a:t>
            </a:r>
            <a:r>
              <a:rPr lang="fr-FR" sz="2800" dirty="0" smtClean="0"/>
              <a:t>mardi </a:t>
            </a:r>
            <a:r>
              <a:rPr lang="fr-FR" sz="2800" dirty="0" smtClean="0"/>
              <a:t>27 novembre</a:t>
            </a:r>
            <a:r>
              <a:rPr lang="fr-FR" sz="2800" dirty="0" smtClean="0"/>
              <a:t> 2018</a:t>
            </a:r>
            <a:endParaRPr lang="fr-FR" sz="2800" dirty="0"/>
          </a:p>
        </p:txBody>
      </p:sp>
    </p:spTree>
    <p:extLst>
      <p:ext uri="{BB962C8B-B14F-4D97-AF65-F5344CB8AC3E}">
        <p14:creationId xmlns:p14="http://schemas.microsoft.com/office/powerpoint/2010/main" val="2337416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1040525" y="1510316"/>
            <a:ext cx="9951982" cy="1470025"/>
          </a:xfrm>
        </p:spPr>
        <p:txBody>
          <a:bodyPr/>
          <a:lstStyle/>
          <a:p>
            <a:pPr eaLnBrk="1" hangingPunct="1">
              <a:buClr>
                <a:srgbClr val="00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3600" dirty="0">
                <a:solidFill>
                  <a:srgbClr val="FF0066"/>
                </a:solidFill>
              </a:rPr>
              <a:t>Dix questions sur l’évaluation </a:t>
            </a:r>
            <a:br>
              <a:rPr lang="fr-FR" altLang="fr-FR" sz="3600" dirty="0">
                <a:solidFill>
                  <a:srgbClr val="FF0066"/>
                </a:solidFill>
              </a:rPr>
            </a:br>
            <a:r>
              <a:rPr lang="fr-FR" altLang="fr-FR" sz="3600" dirty="0">
                <a:solidFill>
                  <a:srgbClr val="FF0066"/>
                </a:solidFill>
              </a:rPr>
              <a:t>et l’évaluation positive</a:t>
            </a:r>
          </a:p>
        </p:txBody>
      </p:sp>
      <p:sp>
        <p:nvSpPr>
          <p:cNvPr id="3" name="ZoneTexte 2"/>
          <p:cNvSpPr txBox="1"/>
          <p:nvPr/>
        </p:nvSpPr>
        <p:spPr>
          <a:xfrm>
            <a:off x="5732585" y="3415860"/>
            <a:ext cx="3978975" cy="523220"/>
          </a:xfrm>
          <a:prstGeom prst="rect">
            <a:avLst/>
          </a:prstGeom>
          <a:noFill/>
        </p:spPr>
        <p:txBody>
          <a:bodyPr wrap="square" rtlCol="0">
            <a:spAutoFit/>
          </a:bodyPr>
          <a:lstStyle/>
          <a:p>
            <a:r>
              <a:rPr lang="fr-FR" sz="2800" i="1" dirty="0">
                <a:solidFill>
                  <a:srgbClr val="002060"/>
                </a:solidFill>
                <a:latin typeface="Calibri" panose="020F0502020204030204" pitchFamily="34" charset="0"/>
                <a:cs typeface="Calibri" panose="020F0502020204030204" pitchFamily="34" charset="0"/>
              </a:rPr>
              <a:t>Sous la forme de débats</a:t>
            </a:r>
          </a:p>
        </p:txBody>
      </p:sp>
    </p:spTree>
    <p:extLst>
      <p:ext uri="{BB962C8B-B14F-4D97-AF65-F5344CB8AC3E}">
        <p14:creationId xmlns:p14="http://schemas.microsoft.com/office/powerpoint/2010/main" val="22212158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6966" y="430924"/>
            <a:ext cx="9280634" cy="1143000"/>
          </a:xfrm>
        </p:spPr>
        <p:txBody>
          <a:bodyPr/>
          <a:lstStyle/>
          <a:p>
            <a:r>
              <a:rPr lang="fr-FR" sz="3600" dirty="0">
                <a:solidFill>
                  <a:schemeClr val="accent6">
                    <a:lumMod val="75000"/>
                  </a:schemeClr>
                </a:solidFill>
                <a:latin typeface="Calibri" panose="020F0502020204030204" pitchFamily="34" charset="0"/>
                <a:cs typeface="Calibri" panose="020F0502020204030204" pitchFamily="34" charset="0"/>
              </a:rPr>
              <a:t>A quoi sert l’évaluation ? </a:t>
            </a:r>
          </a:p>
        </p:txBody>
      </p:sp>
      <p:sp>
        <p:nvSpPr>
          <p:cNvPr id="3" name="Espace réservé du contenu 2"/>
          <p:cNvSpPr>
            <a:spLocks noGrp="1"/>
          </p:cNvSpPr>
          <p:nvPr>
            <p:ph idx="1"/>
          </p:nvPr>
        </p:nvSpPr>
        <p:spPr>
          <a:xfrm>
            <a:off x="1996966" y="1813036"/>
            <a:ext cx="9280634" cy="4114800"/>
          </a:xfrm>
        </p:spPr>
        <p:txBody>
          <a:bodyPr/>
          <a:lstStyle/>
          <a:p>
            <a:pPr marL="0" indent="0"/>
            <a:r>
              <a:rPr lang="fr-FR" b="0" u="sng" dirty="0">
                <a:latin typeface="Calibri" panose="020F0502020204030204" pitchFamily="34" charset="0"/>
                <a:cs typeface="Calibri" panose="020F0502020204030204" pitchFamily="34" charset="0"/>
              </a:rPr>
              <a:t>Pour le maître </a:t>
            </a:r>
            <a:r>
              <a:rPr lang="fr-FR" b="0" dirty="0">
                <a:latin typeface="Calibri" panose="020F0502020204030204" pitchFamily="34" charset="0"/>
                <a:cs typeface="Calibri" panose="020F0502020204030204" pitchFamily="34" charset="0"/>
              </a:rPr>
              <a:t>:</a:t>
            </a:r>
          </a:p>
          <a:p>
            <a:pPr marL="0" indent="0"/>
            <a:r>
              <a:rPr lang="fr-FR" b="0" dirty="0">
                <a:latin typeface="Calibri" panose="020F0502020204030204" pitchFamily="34" charset="0"/>
                <a:cs typeface="Calibri" panose="020F0502020204030204" pitchFamily="34" charset="0"/>
              </a:rPr>
              <a:t>Elle permet de mesurer les effets de l’enseignement dispensé, de prévoir les régulations, les ajustements et les remédiations </a:t>
            </a:r>
          </a:p>
          <a:p>
            <a:pPr marL="0" indent="0"/>
            <a:r>
              <a:rPr lang="fr-FR" b="0" u="sng" dirty="0">
                <a:latin typeface="Calibri" panose="020F0502020204030204" pitchFamily="34" charset="0"/>
                <a:cs typeface="Calibri" panose="020F0502020204030204" pitchFamily="34" charset="0"/>
              </a:rPr>
              <a:t>Pour l’élève </a:t>
            </a:r>
            <a:r>
              <a:rPr lang="fr-FR" b="0" dirty="0">
                <a:latin typeface="Calibri" panose="020F0502020204030204" pitchFamily="34" charset="0"/>
                <a:cs typeface="Calibri" panose="020F0502020204030204" pitchFamily="34" charset="0"/>
              </a:rPr>
              <a:t>:</a:t>
            </a:r>
          </a:p>
          <a:p>
            <a:pPr marL="0" indent="0"/>
            <a:r>
              <a:rPr lang="fr-FR" b="0" dirty="0">
                <a:latin typeface="Calibri" panose="020F0502020204030204" pitchFamily="34" charset="0"/>
                <a:cs typeface="Calibri" panose="020F0502020204030204" pitchFamily="34" charset="0"/>
              </a:rPr>
              <a:t>Connaître de façon explicite quels sont ses progrès, ses acquis et les compétences qu’il lui faudra améliorer plus tard</a:t>
            </a:r>
          </a:p>
          <a:p>
            <a:pPr marL="0" indent="0"/>
            <a:r>
              <a:rPr lang="fr-FR" b="0" u="sng" dirty="0">
                <a:latin typeface="Calibri" panose="020F0502020204030204" pitchFamily="34" charset="0"/>
                <a:cs typeface="Calibri" panose="020F0502020204030204" pitchFamily="34" charset="0"/>
              </a:rPr>
              <a:t>Pour la famille </a:t>
            </a:r>
            <a:r>
              <a:rPr lang="fr-FR" b="0" dirty="0">
                <a:latin typeface="Calibri" panose="020F0502020204030204" pitchFamily="34" charset="0"/>
                <a:cs typeface="Calibri" panose="020F0502020204030204" pitchFamily="34" charset="0"/>
              </a:rPr>
              <a:t>:</a:t>
            </a:r>
          </a:p>
          <a:p>
            <a:pPr marL="0" indent="0"/>
            <a:r>
              <a:rPr lang="fr-FR" b="0" dirty="0">
                <a:latin typeface="Calibri" panose="020F0502020204030204" pitchFamily="34" charset="0"/>
                <a:cs typeface="Calibri" panose="020F0502020204030204" pitchFamily="34" charset="0"/>
              </a:rPr>
              <a:t>Un rendu de compte des résultats obtenus par son enfant</a:t>
            </a:r>
          </a:p>
        </p:txBody>
      </p:sp>
    </p:spTree>
    <p:extLst>
      <p:ext uri="{BB962C8B-B14F-4D97-AF65-F5344CB8AC3E}">
        <p14:creationId xmlns:p14="http://schemas.microsoft.com/office/powerpoint/2010/main" val="76413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6966" y="430927"/>
            <a:ext cx="9701048" cy="1143000"/>
          </a:xfrm>
        </p:spPr>
        <p:txBody>
          <a:bodyPr/>
          <a:lstStyle/>
          <a:p>
            <a:r>
              <a:rPr lang="fr-FR" sz="3600" dirty="0">
                <a:solidFill>
                  <a:schemeClr val="accent6">
                    <a:lumMod val="75000"/>
                  </a:schemeClr>
                </a:solidFill>
                <a:latin typeface="Calibri" panose="020F0502020204030204" pitchFamily="34" charset="0"/>
                <a:cs typeface="Calibri" panose="020F0502020204030204" pitchFamily="34" charset="0"/>
              </a:rPr>
              <a:t>C’est quoi l’évaluation positive ? </a:t>
            </a:r>
            <a:br>
              <a:rPr lang="fr-FR" sz="3600" dirty="0">
                <a:solidFill>
                  <a:schemeClr val="accent6">
                    <a:lumMod val="75000"/>
                  </a:schemeClr>
                </a:solidFill>
                <a:latin typeface="Calibri" panose="020F0502020204030204" pitchFamily="34" charset="0"/>
                <a:cs typeface="Calibri" panose="020F0502020204030204" pitchFamily="34" charset="0"/>
              </a:rPr>
            </a:br>
            <a:r>
              <a:rPr lang="fr-FR" sz="2000" i="1" dirty="0">
                <a:solidFill>
                  <a:srgbClr val="FF0066"/>
                </a:solidFill>
                <a:latin typeface="Calibri" panose="020F0502020204030204" pitchFamily="34" charset="0"/>
                <a:cs typeface="Calibri" panose="020F0502020204030204" pitchFamily="34" charset="0"/>
              </a:rPr>
              <a:t>Vu par Viviane </a:t>
            </a:r>
            <a:r>
              <a:rPr lang="fr-FR" sz="2000" i="1" dirty="0" err="1">
                <a:solidFill>
                  <a:srgbClr val="FF0066"/>
                </a:solidFill>
                <a:latin typeface="Calibri" panose="020F0502020204030204" pitchFamily="34" charset="0"/>
                <a:cs typeface="Calibri" panose="020F0502020204030204" pitchFamily="34" charset="0"/>
              </a:rPr>
              <a:t>Bouysse</a:t>
            </a:r>
            <a:endParaRPr lang="fr-FR" sz="3600" i="1" dirty="0">
              <a:solidFill>
                <a:srgbClr val="FF0066"/>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1639614" y="1786762"/>
            <a:ext cx="10058400" cy="4298732"/>
          </a:xfrm>
        </p:spPr>
        <p:txBody>
          <a:bodyPr/>
          <a:lstStyle/>
          <a:p>
            <a:pPr>
              <a:buFont typeface="Arial" panose="020B0604020202020204" pitchFamily="34" charset="0"/>
              <a:buChar char="•"/>
            </a:pPr>
            <a:r>
              <a:rPr lang="fr-FR" sz="2400" b="0" dirty="0">
                <a:latin typeface="Calibri" panose="020F0502020204030204" pitchFamily="34" charset="0"/>
                <a:cs typeface="Calibri" panose="020F0502020204030204" pitchFamily="34" charset="0"/>
              </a:rPr>
              <a:t>Plusieurs acceptations - Pas de marques déposées</a:t>
            </a:r>
          </a:p>
          <a:p>
            <a:pPr marL="0" indent="0"/>
            <a:endParaRPr lang="fr-FR" sz="400" b="0" dirty="0">
              <a:latin typeface="Calibri" panose="020F0502020204030204" pitchFamily="34" charset="0"/>
              <a:cs typeface="Calibri" panose="020F0502020204030204" pitchFamily="34" charset="0"/>
            </a:endParaRPr>
          </a:p>
          <a:p>
            <a:pPr marL="0" indent="0"/>
            <a:r>
              <a:rPr lang="fr-FR" sz="2400" b="0" u="sng" dirty="0">
                <a:latin typeface="Calibri" panose="020F0502020204030204" pitchFamily="34" charset="0"/>
                <a:cs typeface="Calibri" panose="020F0502020204030204" pitchFamily="34" charset="0"/>
              </a:rPr>
              <a:t>Eu égard aux enfants et aux parents </a:t>
            </a:r>
            <a:r>
              <a:rPr lang="fr-FR" sz="2400" b="0" dirty="0">
                <a:latin typeface="Calibri" panose="020F0502020204030204" pitchFamily="34" charset="0"/>
                <a:cs typeface="Calibri" panose="020F0502020204030204" pitchFamily="34" charset="0"/>
              </a:rPr>
              <a:t>:</a:t>
            </a:r>
          </a:p>
          <a:p>
            <a:pPr>
              <a:buFontTx/>
              <a:buChar char="-"/>
            </a:pPr>
            <a:r>
              <a:rPr lang="fr-FR" sz="2400" b="0" dirty="0">
                <a:latin typeface="Calibri" panose="020F0502020204030204" pitchFamily="34" charset="0"/>
                <a:cs typeface="Calibri" panose="020F0502020204030204" pitchFamily="34" charset="0"/>
              </a:rPr>
              <a:t>Une évaluation qui repère les réussites, les progrès (le positif) </a:t>
            </a:r>
            <a:r>
              <a:rPr lang="fr-FR" sz="2000" b="0" i="1" dirty="0">
                <a:latin typeface="Calibri" panose="020F0502020204030204" pitchFamily="34" charset="0"/>
                <a:cs typeface="Calibri" panose="020F0502020204030204" pitchFamily="34" charset="0"/>
              </a:rPr>
              <a:t>lien avec le sens premier d’évaluer : donner, extraire de la valeur</a:t>
            </a:r>
          </a:p>
          <a:p>
            <a:pPr>
              <a:buFontTx/>
              <a:buChar char="-"/>
            </a:pPr>
            <a:r>
              <a:rPr lang="fr-FR" sz="2400" b="0" dirty="0">
                <a:latin typeface="Calibri" panose="020F0502020204030204" pitchFamily="34" charset="0"/>
                <a:cs typeface="Calibri" panose="020F0502020204030204" pitchFamily="34" charset="0"/>
              </a:rPr>
              <a:t>Une évaluation qui voit les manques comme momentanée, marqueur de trajet à entreprendre</a:t>
            </a:r>
          </a:p>
          <a:p>
            <a:pPr>
              <a:buFontTx/>
              <a:buChar char="-"/>
            </a:pPr>
            <a:r>
              <a:rPr lang="fr-FR" sz="2400" b="0" dirty="0">
                <a:latin typeface="Calibri" panose="020F0502020204030204" pitchFamily="34" charset="0"/>
                <a:cs typeface="Calibri" panose="020F0502020204030204" pitchFamily="34" charset="0"/>
              </a:rPr>
              <a:t>Une évaluation qui soutient la motivation</a:t>
            </a:r>
          </a:p>
          <a:p>
            <a:pPr marL="0" indent="0"/>
            <a:endParaRPr lang="fr-FR" sz="400" b="0" dirty="0">
              <a:latin typeface="Calibri" panose="020F0502020204030204" pitchFamily="34" charset="0"/>
              <a:cs typeface="Calibri" panose="020F0502020204030204" pitchFamily="34" charset="0"/>
            </a:endParaRPr>
          </a:p>
          <a:p>
            <a:pPr marL="0" indent="0"/>
            <a:r>
              <a:rPr lang="fr-FR" sz="2400" b="0" u="sng" dirty="0">
                <a:latin typeface="Calibri" panose="020F0502020204030204" pitchFamily="34" charset="0"/>
                <a:cs typeface="Calibri" panose="020F0502020204030204" pitchFamily="34" charset="0"/>
              </a:rPr>
              <a:t>Eu égard aux apprentissages </a:t>
            </a:r>
            <a:r>
              <a:rPr lang="fr-FR" sz="2400" b="0" dirty="0">
                <a:latin typeface="Calibri" panose="020F0502020204030204" pitchFamily="34" charset="0"/>
                <a:cs typeface="Calibri" panose="020F0502020204030204" pitchFamily="34" charset="0"/>
              </a:rPr>
              <a:t>:</a:t>
            </a:r>
          </a:p>
          <a:p>
            <a:pPr>
              <a:buFontTx/>
              <a:buChar char="-"/>
            </a:pPr>
            <a:r>
              <a:rPr lang="fr-FR" sz="2400" b="0" dirty="0">
                <a:latin typeface="Calibri" panose="020F0502020204030204" pitchFamily="34" charset="0"/>
                <a:cs typeface="Calibri" panose="020F0502020204030204" pitchFamily="34" charset="0"/>
              </a:rPr>
              <a:t>Une évaluation qui sert à mieux gérer des parcours d’apprentissage</a:t>
            </a:r>
          </a:p>
          <a:p>
            <a:pPr>
              <a:buFontTx/>
              <a:buChar char="-"/>
            </a:pPr>
            <a:r>
              <a:rPr lang="fr-FR" sz="2400" b="0" dirty="0">
                <a:latin typeface="Calibri" panose="020F0502020204030204" pitchFamily="34" charset="0"/>
                <a:cs typeface="Calibri" panose="020F0502020204030204" pitchFamily="34" charset="0"/>
              </a:rPr>
              <a:t>Une démarche qui s’appuie sur des indicateurs de progrès</a:t>
            </a:r>
          </a:p>
          <a:p>
            <a:pPr>
              <a:buFontTx/>
              <a:buChar char="-"/>
            </a:pPr>
            <a:endParaRPr lang="fr-FR" sz="2400" b="0" dirty="0">
              <a:latin typeface="Calibri" panose="020F0502020204030204" pitchFamily="34" charset="0"/>
              <a:cs typeface="Calibri" panose="020F0502020204030204" pitchFamily="34" charset="0"/>
            </a:endParaRPr>
          </a:p>
          <a:p>
            <a:pPr marL="0" indent="0"/>
            <a:endParaRPr lang="fr-FR" sz="24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6025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6966" y="430927"/>
            <a:ext cx="9701048" cy="1143000"/>
          </a:xfrm>
        </p:spPr>
        <p:txBody>
          <a:bodyPr/>
          <a:lstStyle/>
          <a:p>
            <a:r>
              <a:rPr lang="fr-FR" sz="3600" dirty="0">
                <a:solidFill>
                  <a:schemeClr val="accent6">
                    <a:lumMod val="75000"/>
                  </a:schemeClr>
                </a:solidFill>
                <a:latin typeface="Calibri" panose="020F0502020204030204" pitchFamily="34" charset="0"/>
                <a:cs typeface="Calibri" panose="020F0502020204030204" pitchFamily="34" charset="0"/>
              </a:rPr>
              <a:t>Comment l’enfant perçoit l’évaluation ? </a:t>
            </a:r>
            <a:br>
              <a:rPr lang="fr-FR" sz="3600" dirty="0">
                <a:solidFill>
                  <a:schemeClr val="accent6">
                    <a:lumMod val="75000"/>
                  </a:schemeClr>
                </a:solidFill>
                <a:latin typeface="Calibri" panose="020F0502020204030204" pitchFamily="34" charset="0"/>
                <a:cs typeface="Calibri" panose="020F0502020204030204" pitchFamily="34" charset="0"/>
              </a:rPr>
            </a:br>
            <a:r>
              <a:rPr lang="fr-FR" sz="2000" i="1" dirty="0">
                <a:solidFill>
                  <a:srgbClr val="FF0066"/>
                </a:solidFill>
                <a:latin typeface="Calibri" panose="020F0502020204030204" pitchFamily="34" charset="0"/>
                <a:cs typeface="Calibri" panose="020F0502020204030204" pitchFamily="34" charset="0"/>
              </a:rPr>
              <a:t>Extrait d’une conférence de Viviane </a:t>
            </a:r>
            <a:r>
              <a:rPr lang="fr-FR" sz="2000" i="1" dirty="0" err="1">
                <a:solidFill>
                  <a:srgbClr val="FF0066"/>
                </a:solidFill>
                <a:latin typeface="Calibri" panose="020F0502020204030204" pitchFamily="34" charset="0"/>
                <a:cs typeface="Calibri" panose="020F0502020204030204" pitchFamily="34" charset="0"/>
              </a:rPr>
              <a:t>Bouysse</a:t>
            </a:r>
            <a:endParaRPr lang="fr-FR" sz="3600" i="1" dirty="0">
              <a:solidFill>
                <a:srgbClr val="FF0066"/>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1639614" y="1786762"/>
            <a:ext cx="10058400" cy="4298732"/>
          </a:xfrm>
        </p:spPr>
        <p:txBody>
          <a:bodyPr/>
          <a:lstStyle/>
          <a:p>
            <a:pPr marL="0" indent="0"/>
            <a:r>
              <a:rPr lang="fr-FR" sz="2400" b="0" dirty="0">
                <a:latin typeface="Calibri" panose="020F0502020204030204" pitchFamily="34" charset="0"/>
                <a:cs typeface="Calibri" panose="020F0502020204030204" pitchFamily="34" charset="0"/>
              </a:rPr>
              <a:t>L’enfant a </a:t>
            </a:r>
            <a:r>
              <a:rPr lang="fr-FR" sz="2400" dirty="0">
                <a:latin typeface="Calibri" panose="020F0502020204030204" pitchFamily="34" charset="0"/>
                <a:cs typeface="Calibri" panose="020F0502020204030204" pitchFamily="34" charset="0"/>
              </a:rPr>
              <a:t>besoin</a:t>
            </a:r>
            <a:r>
              <a:rPr lang="fr-FR" sz="2400" b="0" dirty="0">
                <a:latin typeface="Calibri" panose="020F0502020204030204" pitchFamily="34" charset="0"/>
                <a:cs typeface="Calibri" panose="020F0502020204030204" pitchFamily="34" charset="0"/>
              </a:rPr>
              <a:t> d’être vu en situation de réussite</a:t>
            </a:r>
          </a:p>
          <a:p>
            <a:pPr marL="0" indent="0"/>
            <a:endParaRPr lang="fr-FR" sz="1000" b="0" dirty="0">
              <a:latin typeface="Calibri" panose="020F0502020204030204" pitchFamily="34" charset="0"/>
              <a:cs typeface="Calibri" panose="020F0502020204030204" pitchFamily="34" charset="0"/>
            </a:endParaRPr>
          </a:p>
          <a:p>
            <a:pPr marL="0" indent="0"/>
            <a:r>
              <a:rPr lang="fr-FR" sz="2400" b="0" u="sng" dirty="0">
                <a:latin typeface="Calibri" panose="020F0502020204030204" pitchFamily="34" charset="0"/>
                <a:cs typeface="Calibri" panose="020F0502020204030204" pitchFamily="34" charset="0"/>
              </a:rPr>
              <a:t>Bernard </a:t>
            </a:r>
            <a:r>
              <a:rPr lang="fr-FR" sz="2400" b="0" u="sng" dirty="0" err="1">
                <a:latin typeface="Calibri" panose="020F0502020204030204" pitchFamily="34" charset="0"/>
                <a:cs typeface="Calibri" panose="020F0502020204030204" pitchFamily="34" charset="0"/>
              </a:rPr>
              <a:t>Golse</a:t>
            </a:r>
            <a:r>
              <a:rPr lang="fr-FR" sz="2400" b="0" u="sng" dirty="0">
                <a:latin typeface="Calibri" panose="020F0502020204030204" pitchFamily="34" charset="0"/>
                <a:cs typeface="Calibri" panose="020F0502020204030204" pitchFamily="34" charset="0"/>
              </a:rPr>
              <a:t>, pédopsychiatre </a:t>
            </a:r>
            <a:r>
              <a:rPr lang="fr-FR" sz="2400" b="0" dirty="0">
                <a:latin typeface="Calibri" panose="020F0502020204030204" pitchFamily="34" charset="0"/>
                <a:cs typeface="Calibri" panose="020F0502020204030204" pitchFamily="34" charset="0"/>
              </a:rPr>
              <a:t>: </a:t>
            </a:r>
          </a:p>
          <a:p>
            <a:pPr marL="0" indent="0"/>
            <a:r>
              <a:rPr lang="fr-FR" sz="2400" b="0" dirty="0">
                <a:latin typeface="Calibri" panose="020F0502020204030204" pitchFamily="34" charset="0"/>
                <a:cs typeface="Calibri" panose="020F0502020204030204" pitchFamily="34" charset="0"/>
              </a:rPr>
              <a:t>Important pour l’enfant d’éprouver la satisfaction de faire les choses par lui-même sous le regard d’un adulte qui témoigne de sa réussite</a:t>
            </a:r>
          </a:p>
          <a:p>
            <a:pPr marL="0" indent="0"/>
            <a:endParaRPr lang="fr-FR" sz="1000" b="0" dirty="0">
              <a:latin typeface="Calibri" panose="020F0502020204030204" pitchFamily="34" charset="0"/>
              <a:cs typeface="Calibri" panose="020F0502020204030204" pitchFamily="34" charset="0"/>
            </a:endParaRPr>
          </a:p>
          <a:p>
            <a:pPr marL="0" indent="0"/>
            <a:r>
              <a:rPr lang="fr-FR" sz="2400" b="0" u="sng" dirty="0">
                <a:latin typeface="Calibri" panose="020F0502020204030204" pitchFamily="34" charset="0"/>
                <a:cs typeface="Calibri" panose="020F0502020204030204" pitchFamily="34" charset="0"/>
              </a:rPr>
              <a:t>Daniel </a:t>
            </a:r>
            <a:r>
              <a:rPr lang="fr-FR" sz="2400" b="0" u="sng" dirty="0" err="1">
                <a:latin typeface="Calibri" panose="020F0502020204030204" pitchFamily="34" charset="0"/>
                <a:cs typeface="Calibri" panose="020F0502020204030204" pitchFamily="34" charset="0"/>
              </a:rPr>
              <a:t>Marcelli</a:t>
            </a:r>
            <a:r>
              <a:rPr lang="fr-FR" sz="2400" b="0" u="sng" dirty="0">
                <a:latin typeface="Calibri" panose="020F0502020204030204" pitchFamily="34" charset="0"/>
                <a:cs typeface="Calibri" panose="020F0502020204030204" pitchFamily="34" charset="0"/>
              </a:rPr>
              <a:t>, professeur de psychiatrie de l’enfant et de l’adolescent </a:t>
            </a:r>
            <a:r>
              <a:rPr lang="fr-FR" sz="2400" b="0" dirty="0">
                <a:latin typeface="Calibri" panose="020F0502020204030204" pitchFamily="34" charset="0"/>
                <a:cs typeface="Calibri" panose="020F0502020204030204" pitchFamily="34" charset="0"/>
              </a:rPr>
              <a:t>:</a:t>
            </a:r>
          </a:p>
          <a:p>
            <a:pPr marL="0" indent="0"/>
            <a:r>
              <a:rPr lang="fr-FR" sz="2400" b="0" dirty="0">
                <a:latin typeface="Calibri" panose="020F0502020204030204" pitchFamily="34" charset="0"/>
                <a:cs typeface="Calibri" panose="020F0502020204030204" pitchFamily="34" charset="0"/>
              </a:rPr>
              <a:t>Offrir à l’enfant le regard dont il a besoin « </a:t>
            </a:r>
            <a:r>
              <a:rPr lang="fr-FR" sz="2400" b="0" i="1" dirty="0">
                <a:latin typeface="Calibri" panose="020F0502020204030204" pitchFamily="34" charset="0"/>
                <a:cs typeface="Calibri" panose="020F0502020204030204" pitchFamily="34" charset="0"/>
              </a:rPr>
              <a:t>ce besoin de tout petit d’homme a de recevoir au travers du regard d’intérêt qui lui est porté, la reconnaissance de son statut</a:t>
            </a:r>
            <a:r>
              <a:rPr lang="fr-FR" sz="2400" b="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95982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6966" y="290110"/>
            <a:ext cx="9280634" cy="1143000"/>
          </a:xfrm>
        </p:spPr>
        <p:txBody>
          <a:bodyPr/>
          <a:lstStyle/>
          <a:p>
            <a:r>
              <a:rPr lang="fr-FR" sz="3600" dirty="0">
                <a:solidFill>
                  <a:schemeClr val="accent6">
                    <a:lumMod val="75000"/>
                  </a:schemeClr>
                </a:solidFill>
                <a:latin typeface="Calibri" panose="020F0502020204030204" pitchFamily="34" charset="0"/>
                <a:cs typeface="Calibri" panose="020F0502020204030204" pitchFamily="34" charset="0"/>
              </a:rPr>
              <a:t>En quoi, les notes sont-elles inadaptées ? </a:t>
            </a:r>
          </a:p>
        </p:txBody>
      </p:sp>
      <p:sp>
        <p:nvSpPr>
          <p:cNvPr id="3" name="Espace réservé du contenu 2"/>
          <p:cNvSpPr>
            <a:spLocks noGrp="1"/>
          </p:cNvSpPr>
          <p:nvPr>
            <p:ph idx="1"/>
          </p:nvPr>
        </p:nvSpPr>
        <p:spPr>
          <a:xfrm>
            <a:off x="1454227" y="1584440"/>
            <a:ext cx="10399921" cy="4343400"/>
          </a:xfrm>
        </p:spPr>
        <p:txBody>
          <a:bodyPr/>
          <a:lstStyle/>
          <a:p>
            <a:pPr eaLnBrk="1" hangingPunct="1">
              <a:spcBef>
                <a:spcPts val="7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dirty="0">
                <a:latin typeface="Calibri" panose="020F0502020204030204" pitchFamily="34" charset="0"/>
                <a:cs typeface="Calibri" panose="020F0502020204030204" pitchFamily="34" charset="0"/>
              </a:rPr>
              <a:t>Elles donnent une enveloppe pseudo-scientifique à l’évaluation</a:t>
            </a:r>
          </a:p>
          <a:p>
            <a:pPr eaLnBrk="1" hangingPunct="1">
              <a:spcBef>
                <a:spcPts val="7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dirty="0">
                <a:latin typeface="Calibri" panose="020F0502020204030204" pitchFamily="34" charset="0"/>
                <a:cs typeface="Calibri" panose="020F0502020204030204" pitchFamily="34" charset="0"/>
              </a:rPr>
              <a:t>Elles placent les élèves en situation de compétition</a:t>
            </a:r>
          </a:p>
          <a:p>
            <a:pPr eaLnBrk="1" hangingPunct="1">
              <a:spcBef>
                <a:spcPts val="7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dirty="0">
                <a:latin typeface="Calibri" panose="020F0502020204030204" pitchFamily="34" charset="0"/>
                <a:cs typeface="Calibri" panose="020F0502020204030204" pitchFamily="34" charset="0"/>
              </a:rPr>
              <a:t>Elles sont variables d’un professeur à l’autre </a:t>
            </a:r>
            <a:r>
              <a:rPr lang="fr-FR" altLang="fr-FR" sz="1800" b="0" dirty="0">
                <a:latin typeface="Calibri" panose="020F0502020204030204" pitchFamily="34" charset="0"/>
                <a:cs typeface="Calibri" panose="020F0502020204030204" pitchFamily="34" charset="0"/>
              </a:rPr>
              <a:t>(ex de la copie de français au collège)</a:t>
            </a:r>
          </a:p>
          <a:p>
            <a:pPr marL="0" indent="0"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000" b="0" dirty="0">
                <a:latin typeface="Calibri" panose="020F0502020204030204" pitchFamily="34" charset="0"/>
                <a:cs typeface="Calibri" panose="020F0502020204030204" pitchFamily="34" charset="0"/>
              </a:rPr>
              <a:t>Ex : évaluer la compétence suivante : « Connaître une technique opératoire de la division et la mettre en œuvre avec un diviseur à un chiffre » (84 ÷ 4 ou 6 269 ÷ 7 ?)</a:t>
            </a:r>
          </a:p>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000" b="0" dirty="0">
                <a:latin typeface="Calibri" panose="020F0502020204030204" pitchFamily="34" charset="0"/>
                <a:cs typeface="Calibri" panose="020F0502020204030204" pitchFamily="34" charset="0"/>
              </a:rPr>
              <a:t>Que mesure-t-on alors ?</a:t>
            </a:r>
          </a:p>
          <a:p>
            <a:pPr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sz="100" b="0" dirty="0">
              <a:latin typeface="Calibri" panose="020F0502020204030204" pitchFamily="34" charset="0"/>
              <a:cs typeface="Calibri" panose="020F0502020204030204" pitchFamily="34" charset="0"/>
            </a:endParaRPr>
          </a:p>
          <a:p>
            <a:pPr eaLnBrk="1" hangingPunct="1">
              <a:spcBef>
                <a:spcPts val="7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dirty="0">
                <a:latin typeface="Calibri" panose="020F0502020204030204" pitchFamily="34" charset="0"/>
                <a:cs typeface="Calibri" panose="020F0502020204030204" pitchFamily="34" charset="0"/>
              </a:rPr>
              <a:t>Elles effacent les apprentissages auprès de l’élève. « J’ai eu 13. » </a:t>
            </a:r>
          </a:p>
          <a:p>
            <a:pPr eaLnBrk="1" hangingPunct="1">
              <a:spcBef>
                <a:spcPts val="7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dirty="0">
                <a:latin typeface="Calibri" panose="020F0502020204030204" pitchFamily="34" charset="0"/>
                <a:cs typeface="Calibri" panose="020F0502020204030204" pitchFamily="34" charset="0"/>
              </a:rPr>
              <a:t>Elles reflètent un idéal de société qui apparait très paradoxal avec le monde de l’éducation </a:t>
            </a:r>
            <a:r>
              <a:rPr lang="fr-FR" altLang="fr-FR" sz="2000" b="0" dirty="0">
                <a:latin typeface="Calibri" panose="020F0502020204030204" pitchFamily="34" charset="0"/>
                <a:cs typeface="Calibri" panose="020F0502020204030204" pitchFamily="34" charset="0"/>
              </a:rPr>
              <a:t>(cas du professeur principal pour </a:t>
            </a:r>
            <a:r>
              <a:rPr lang="fr-FR" altLang="fr-FR" sz="2000" b="0" dirty="0" err="1">
                <a:latin typeface="Calibri" panose="020F0502020204030204" pitchFamily="34" charset="0"/>
                <a:cs typeface="Calibri" panose="020F0502020204030204" pitchFamily="34" charset="0"/>
              </a:rPr>
              <a:t>Sterenn</a:t>
            </a:r>
            <a:r>
              <a:rPr lang="fr-FR" altLang="fr-FR" sz="2000" b="0" dirty="0">
                <a:latin typeface="Calibri" panose="020F0502020204030204" pitchFamily="34" charset="0"/>
                <a:cs typeface="Calibri" panose="020F0502020204030204" pitchFamily="34" charset="0"/>
              </a:rPr>
              <a:t>)</a:t>
            </a:r>
          </a:p>
          <a:p>
            <a:pPr eaLnBrk="1" hangingPunct="1">
              <a:spcBef>
                <a:spcPts val="7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dirty="0">
                <a:latin typeface="Calibri" panose="020F0502020204030204" pitchFamily="34" charset="0"/>
                <a:cs typeface="Calibri" panose="020F0502020204030204" pitchFamily="34" charset="0"/>
              </a:rPr>
              <a:t>La fausse croyance que sans notes, les élèves ne s’investiront plus</a:t>
            </a:r>
          </a:p>
          <a:p>
            <a:pPr eaLnBrk="1" hangingPunct="1">
              <a:spcBef>
                <a:spcPts val="7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sz="2400" b="0" dirty="0">
              <a:latin typeface="Calibri" panose="020F0502020204030204" pitchFamily="34" charset="0"/>
              <a:cs typeface="Calibri" panose="020F0502020204030204" pitchFamily="34" charset="0"/>
            </a:endParaRPr>
          </a:p>
          <a:p>
            <a:pPr marL="0" indent="0"/>
            <a:endParaRPr lang="fr-FR"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063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6966" y="574431"/>
            <a:ext cx="9280634" cy="1143000"/>
          </a:xfrm>
        </p:spPr>
        <p:txBody>
          <a:bodyPr/>
          <a:lstStyle/>
          <a:p>
            <a:r>
              <a:rPr lang="fr-FR" sz="3600" dirty="0">
                <a:solidFill>
                  <a:schemeClr val="accent6">
                    <a:lumMod val="75000"/>
                  </a:schemeClr>
                </a:solidFill>
                <a:latin typeface="Calibri" panose="020F0502020204030204" pitchFamily="34" charset="0"/>
                <a:cs typeface="Calibri" panose="020F0502020204030204" pitchFamily="34" charset="0"/>
              </a:rPr>
              <a:t>Comment définir une compétence ?</a:t>
            </a:r>
          </a:p>
        </p:txBody>
      </p:sp>
      <p:sp>
        <p:nvSpPr>
          <p:cNvPr id="3" name="Espace réservé du contenu 2"/>
          <p:cNvSpPr>
            <a:spLocks noGrp="1"/>
          </p:cNvSpPr>
          <p:nvPr>
            <p:ph idx="1"/>
          </p:nvPr>
        </p:nvSpPr>
        <p:spPr>
          <a:xfrm>
            <a:off x="1996966" y="1981200"/>
            <a:ext cx="9280634" cy="3352800"/>
          </a:xfrm>
        </p:spPr>
        <p:txBody>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b="0" dirty="0">
                <a:latin typeface="Calibri" panose="020F0502020204030204" pitchFamily="34" charset="0"/>
                <a:cs typeface="Calibri" panose="020F0502020204030204" pitchFamily="34" charset="0"/>
              </a:rPr>
              <a:t>Plusieurs définitions existent. </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b="0" dirty="0">
                <a:latin typeface="Calibri" panose="020F0502020204030204" pitchFamily="34" charset="0"/>
                <a:cs typeface="Calibri" panose="020F0502020204030204" pitchFamily="34" charset="0"/>
              </a:rPr>
              <a:t>Celle qui est présentée dans le socle commun 2016 doit constituer une définition commune :</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sz="1000" b="0" dirty="0">
              <a:latin typeface="Calibri" panose="020F0502020204030204" pitchFamily="34" charset="0"/>
              <a:cs typeface="Calibri" panose="020F0502020204030204" pitchFamily="34" charset="0"/>
            </a:endParaRPr>
          </a:p>
          <a:p>
            <a:r>
              <a:rPr lang="fr-FR" b="0" dirty="0">
                <a:latin typeface="Calibri" panose="020F0502020204030204" pitchFamily="34" charset="0"/>
                <a:cs typeface="Calibri" panose="020F0502020204030204" pitchFamily="34" charset="0"/>
              </a:rPr>
              <a:t> 	</a:t>
            </a:r>
            <a:r>
              <a:rPr lang="fr-FR" b="0" i="1" dirty="0">
                <a:solidFill>
                  <a:srgbClr val="FF0000"/>
                </a:solidFill>
              </a:rPr>
              <a:t>"Une compétence est l'aptitude à mobiliser ses ressources (connaissances, capacités, attitudes) pour accomplir une tâche ou faire face à une situation complexes ou inédites."</a:t>
            </a:r>
          </a:p>
          <a:p>
            <a:endParaRPr lang="fr-FR" b="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40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6966" y="363416"/>
            <a:ext cx="9280634" cy="1143000"/>
          </a:xfrm>
        </p:spPr>
        <p:txBody>
          <a:bodyPr/>
          <a:lstStyle/>
          <a:p>
            <a:r>
              <a:rPr lang="fr-FR" sz="3600" dirty="0">
                <a:solidFill>
                  <a:schemeClr val="accent6">
                    <a:lumMod val="75000"/>
                  </a:schemeClr>
                </a:solidFill>
                <a:latin typeface="Calibri" panose="020F0502020204030204" pitchFamily="34" charset="0"/>
                <a:cs typeface="Calibri" panose="020F0502020204030204" pitchFamily="34" charset="0"/>
              </a:rPr>
              <a:t>L’évaluation des compétences, </a:t>
            </a:r>
            <a:br>
              <a:rPr lang="fr-FR" sz="3600" dirty="0">
                <a:solidFill>
                  <a:schemeClr val="accent6">
                    <a:lumMod val="75000"/>
                  </a:schemeClr>
                </a:solidFill>
                <a:latin typeface="Calibri" panose="020F0502020204030204" pitchFamily="34" charset="0"/>
                <a:cs typeface="Calibri" panose="020F0502020204030204" pitchFamily="34" charset="0"/>
              </a:rPr>
            </a:br>
            <a:r>
              <a:rPr lang="fr-FR" sz="3600" dirty="0">
                <a:solidFill>
                  <a:schemeClr val="accent6">
                    <a:lumMod val="75000"/>
                  </a:schemeClr>
                </a:solidFill>
                <a:latin typeface="Calibri" panose="020F0502020204030204" pitchFamily="34" charset="0"/>
                <a:cs typeface="Calibri" panose="020F0502020204030204" pitchFamily="34" charset="0"/>
              </a:rPr>
              <a:t>c’est plus difficile ? </a:t>
            </a:r>
          </a:p>
        </p:txBody>
      </p:sp>
      <p:sp>
        <p:nvSpPr>
          <p:cNvPr id="3" name="Espace réservé du contenu 2"/>
          <p:cNvSpPr>
            <a:spLocks noGrp="1"/>
          </p:cNvSpPr>
          <p:nvPr>
            <p:ph idx="1"/>
          </p:nvPr>
        </p:nvSpPr>
        <p:spPr>
          <a:xfrm>
            <a:off x="1617785" y="1852246"/>
            <a:ext cx="10245969" cy="4114800"/>
          </a:xfrm>
        </p:spPr>
        <p:txBody>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b="0" dirty="0">
                <a:latin typeface="Calibri" panose="020F0502020204030204" pitchFamily="34" charset="0"/>
                <a:cs typeface="Calibri" panose="020F0502020204030204" pitchFamily="34" charset="0"/>
              </a:rPr>
              <a:t>Oui, cela demande une plus grande maîtrise professionnelle.</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sz="700" b="0" u="sng" dirty="0">
              <a:latin typeface="Calibri" panose="020F0502020204030204" pitchFamily="34" charset="0"/>
              <a:cs typeface="Calibri" panose="020F0502020204030204" pitchFamily="34" charset="0"/>
            </a:endParaRP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b="0" u="sng" dirty="0">
                <a:latin typeface="Calibri" panose="020F0502020204030204" pitchFamily="34" charset="0"/>
                <a:cs typeface="Calibri" panose="020F0502020204030204" pitchFamily="34" charset="0"/>
              </a:rPr>
              <a:t>Plusieurs questions qui restent peut-être à éclaircir </a:t>
            </a:r>
            <a:r>
              <a:rPr lang="fr-FR" altLang="fr-FR" b="0" dirty="0">
                <a:latin typeface="Calibri" panose="020F0502020204030204" pitchFamily="34" charset="0"/>
                <a:cs typeface="Calibri" panose="020F0502020204030204" pitchFamily="34" charset="0"/>
              </a:rPr>
              <a:t>:</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b="0" dirty="0">
                <a:latin typeface="Calibri" panose="020F0502020204030204" pitchFamily="34" charset="0"/>
                <a:cs typeface="Calibri" panose="020F0502020204030204" pitchFamily="34" charset="0"/>
              </a:rPr>
              <a:t>Quand considère-t-on qu’une compétence est acquise ?</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b="0" dirty="0">
                <a:latin typeface="Calibri" panose="020F0502020204030204" pitchFamily="34" charset="0"/>
                <a:cs typeface="Calibri" panose="020F0502020204030204" pitchFamily="34" charset="0"/>
              </a:rPr>
              <a:t>Les compétences ont-elles toutes la même importance ?</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b="0" dirty="0">
                <a:latin typeface="Calibri" panose="020F0502020204030204" pitchFamily="34" charset="0"/>
                <a:cs typeface="Calibri" panose="020F0502020204030204" pitchFamily="34" charset="0"/>
              </a:rPr>
              <a:t>Existe-t-il une hiérarchie des compétences ?</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b="0" dirty="0">
                <a:latin typeface="Calibri" panose="020F0502020204030204" pitchFamily="34" charset="0"/>
                <a:cs typeface="Calibri" panose="020F0502020204030204" pitchFamily="34" charset="0"/>
              </a:rPr>
              <a:t>L’évaluation par compétences a-t-elle contribué à la baisse des temps de consolidation et d’automatisation des apprentissages ?</a:t>
            </a:r>
          </a:p>
          <a:p>
            <a:pPr marL="0" indent="0"/>
            <a:endParaRPr lang="fr-FR" b="0" dirty="0">
              <a:latin typeface="Calibri" panose="020F0502020204030204" pitchFamily="34" charset="0"/>
              <a:cs typeface="Calibri" panose="020F0502020204030204" pitchFamily="34" charset="0"/>
            </a:endParaRPr>
          </a:p>
          <a:p>
            <a:pPr marL="0" indent="0"/>
            <a:r>
              <a:rPr lang="fr-FR" b="0" dirty="0">
                <a:latin typeface="Calibri" panose="020F0502020204030204" pitchFamily="34" charset="0"/>
                <a:cs typeface="Calibri" panose="020F0502020204030204" pitchFamily="34" charset="0"/>
              </a:rPr>
              <a:t>Un exemple pour l’illustrer : </a:t>
            </a:r>
            <a:r>
              <a:rPr lang="fr-FR" b="0" dirty="0">
                <a:latin typeface="Calibri" panose="020F0502020204030204" pitchFamily="34" charset="0"/>
                <a:cs typeface="Calibri" panose="020F0502020204030204" pitchFamily="34" charset="0"/>
                <a:hlinkClick r:id="rId2" action="ppaction://hlinkfile"/>
              </a:rPr>
              <a:t>Réaliser une présentation orale</a:t>
            </a:r>
            <a:endParaRPr lang="fr-FR" b="0" dirty="0">
              <a:latin typeface="Calibri" panose="020F0502020204030204" pitchFamily="34" charset="0"/>
              <a:cs typeface="Calibri" panose="020F0502020204030204" pitchFamily="34" charset="0"/>
            </a:endParaRPr>
          </a:p>
          <a:p>
            <a:pPr marL="0" indent="0"/>
            <a:endParaRPr lang="fr-FR"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494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6966" y="609600"/>
            <a:ext cx="9280634" cy="1143000"/>
          </a:xfrm>
        </p:spPr>
        <p:txBody>
          <a:bodyPr/>
          <a:lstStyle/>
          <a:p>
            <a:r>
              <a:rPr lang="fr-FR" sz="3600" dirty="0">
                <a:solidFill>
                  <a:schemeClr val="accent6">
                    <a:lumMod val="75000"/>
                  </a:schemeClr>
                </a:solidFill>
                <a:latin typeface="Calibri" panose="020F0502020204030204" pitchFamily="34" charset="0"/>
                <a:cs typeface="Calibri" panose="020F0502020204030204" pitchFamily="34" charset="0"/>
              </a:rPr>
              <a:t>L’évaluation des compétences </a:t>
            </a:r>
            <a:br>
              <a:rPr lang="fr-FR" sz="3600" dirty="0">
                <a:solidFill>
                  <a:schemeClr val="accent6">
                    <a:lumMod val="75000"/>
                  </a:schemeClr>
                </a:solidFill>
                <a:latin typeface="Calibri" panose="020F0502020204030204" pitchFamily="34" charset="0"/>
                <a:cs typeface="Calibri" panose="020F0502020204030204" pitchFamily="34" charset="0"/>
              </a:rPr>
            </a:br>
            <a:r>
              <a:rPr lang="fr-FR" sz="3600" dirty="0">
                <a:solidFill>
                  <a:schemeClr val="accent6">
                    <a:lumMod val="75000"/>
                  </a:schemeClr>
                </a:solidFill>
                <a:latin typeface="Calibri" panose="020F0502020204030204" pitchFamily="34" charset="0"/>
                <a:cs typeface="Calibri" panose="020F0502020204030204" pitchFamily="34" charset="0"/>
              </a:rPr>
              <a:t>marque-t-elle une baisse des exigences ? </a:t>
            </a:r>
          </a:p>
        </p:txBody>
      </p:sp>
      <p:sp>
        <p:nvSpPr>
          <p:cNvPr id="3" name="Espace réservé du contenu 2"/>
          <p:cNvSpPr>
            <a:spLocks noGrp="1"/>
          </p:cNvSpPr>
          <p:nvPr>
            <p:ph idx="1"/>
          </p:nvPr>
        </p:nvSpPr>
        <p:spPr>
          <a:xfrm>
            <a:off x="1996966" y="1981200"/>
            <a:ext cx="9280634" cy="4114800"/>
          </a:xfrm>
        </p:spPr>
        <p:txBody>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dirty="0">
                <a:latin typeface="Calibri" panose="020F0502020204030204" pitchFamily="34" charset="0"/>
                <a:cs typeface="Calibri" panose="020F0502020204030204" pitchFamily="34" charset="0"/>
                <a:sym typeface="Wingdings" panose="05000000000000000000" pitchFamily="2" charset="2"/>
              </a:rPr>
              <a:t>On a fait le procès à l’évaluation par compétences d’une baisse inquiétante des exigences. C’est absolument faux. </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dirty="0">
                <a:latin typeface="Calibri" panose="020F0502020204030204" pitchFamily="34" charset="0"/>
                <a:cs typeface="Calibri" panose="020F0502020204030204" pitchFamily="34" charset="0"/>
                <a:sym typeface="Wingdings" panose="05000000000000000000" pitchFamily="2" charset="2"/>
              </a:rPr>
              <a:t>C’est peut-être même le contraire !</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sz="2400" b="0" dirty="0">
              <a:latin typeface="Calibri" panose="020F0502020204030204" pitchFamily="34" charset="0"/>
              <a:cs typeface="Calibri" panose="020F0502020204030204" pitchFamily="34" charset="0"/>
              <a:sym typeface="Wingdings" panose="05000000000000000000" pitchFamily="2" charset="2"/>
            </a:endParaRP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dirty="0">
                <a:latin typeface="Calibri" panose="020F0502020204030204" pitchFamily="34" charset="0"/>
                <a:cs typeface="Calibri" panose="020F0502020204030204" pitchFamily="34" charset="0"/>
                <a:sym typeface="Wingdings" panose="05000000000000000000" pitchFamily="2" charset="2"/>
              </a:rPr>
              <a:t>Les deux exemples suivants en témoignent </a:t>
            </a:r>
            <a:endParaRPr lang="fr-FR" altLang="fr-FR" sz="2400" b="0" dirty="0">
              <a:latin typeface="Calibri" panose="020F0502020204030204" pitchFamily="34" charset="0"/>
              <a:cs typeface="Calibri" panose="020F0502020204030204" pitchFamily="34" charset="0"/>
            </a:endParaRP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b="0" dirty="0">
              <a:latin typeface="Calibri" panose="020F0502020204030204" pitchFamily="34" charset="0"/>
              <a:cs typeface="Calibri" panose="020F0502020204030204" pitchFamily="34" charset="0"/>
            </a:endParaRP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b="0" dirty="0">
              <a:latin typeface="Calibri" panose="020F0502020204030204" pitchFamily="34" charset="0"/>
              <a:cs typeface="Calibri" panose="020F0502020204030204" pitchFamily="34" charset="0"/>
            </a:endParaRPr>
          </a:p>
          <a:p>
            <a:pPr marL="0" indent="0"/>
            <a:endParaRPr lang="fr-FR"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113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620713"/>
            <a:ext cx="8388350" cy="52562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38" name="Text Box 2"/>
          <p:cNvSpPr txBox="1">
            <a:spLocks noChangeArrowheads="1"/>
          </p:cNvSpPr>
          <p:nvPr/>
        </p:nvSpPr>
        <p:spPr bwMode="auto">
          <a:xfrm>
            <a:off x="5519739" y="1989138"/>
            <a:ext cx="5329237" cy="4017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pPr>
              <a:spcBef>
                <a:spcPts val="1125"/>
              </a:spcBef>
              <a:buClr>
                <a:srgbClr val="FF0000"/>
              </a:buClr>
            </a:pPr>
            <a:r>
              <a:rPr lang="en-GB" altLang="fr-FR" sz="2000" b="1">
                <a:solidFill>
                  <a:srgbClr val="FF0000"/>
                </a:solidFill>
                <a:latin typeface="Wingdings" panose="05000000000000000000" pitchFamily="2" charset="2"/>
              </a:rPr>
              <a:t></a:t>
            </a:r>
            <a:r>
              <a:rPr lang="en-GB" altLang="fr-FR" sz="2000">
                <a:solidFill>
                  <a:srgbClr val="000000"/>
                </a:solidFill>
              </a:rPr>
              <a:t> </a:t>
            </a:r>
            <a:r>
              <a:rPr lang="en-GB" altLang="fr-FR" sz="2000">
                <a:solidFill>
                  <a:srgbClr val="FF0000"/>
                </a:solidFill>
                <a:cs typeface="Arial Unicode MS" pitchFamily="32" charset="0"/>
              </a:rPr>
              <a:t>Calculer le </a:t>
            </a:r>
            <a:r>
              <a:rPr lang="en-GB" altLang="fr-FR" sz="2000" b="1">
                <a:solidFill>
                  <a:srgbClr val="FF0000"/>
                </a:solidFill>
                <a:cs typeface="Arial Unicode MS" pitchFamily="32" charset="0"/>
              </a:rPr>
              <a:t>périmètre d’un polygone</a:t>
            </a:r>
            <a:r>
              <a:rPr lang="en-GB" altLang="fr-FR" sz="2000">
                <a:solidFill>
                  <a:srgbClr val="FF0000"/>
                </a:solidFill>
                <a:cs typeface="Arial Unicode MS" pitchFamily="32" charset="0"/>
              </a:rPr>
              <a:t> (CE2)</a:t>
            </a:r>
            <a:r>
              <a:rPr lang="ar-SA" altLang="fr-FR" sz="2000">
                <a:solidFill>
                  <a:srgbClr val="FF0000"/>
                </a:solidFill>
                <a:cs typeface="Arial Unicode MS" pitchFamily="32" charset="0"/>
              </a:rPr>
              <a:t>‏</a:t>
            </a:r>
            <a:endParaRPr lang="en-GB" altLang="fr-FR" sz="2000">
              <a:solidFill>
                <a:srgbClr val="FF0000"/>
              </a:solidFill>
              <a:cs typeface="Arial Unicode MS" pitchFamily="32" charset="0"/>
            </a:endParaRPr>
          </a:p>
          <a:p>
            <a:pPr>
              <a:spcBef>
                <a:spcPts val="1125"/>
              </a:spcBef>
              <a:buClr>
                <a:srgbClr val="FF0000"/>
              </a:buClr>
            </a:pPr>
            <a:r>
              <a:rPr lang="en-GB" altLang="fr-FR" sz="2000" b="1">
                <a:solidFill>
                  <a:srgbClr val="FF0000"/>
                </a:solidFill>
                <a:latin typeface="Wingdings" panose="05000000000000000000" pitchFamily="2" charset="2"/>
              </a:rPr>
              <a:t></a:t>
            </a:r>
            <a:r>
              <a:rPr lang="en-GB" altLang="fr-FR" sz="2000">
                <a:solidFill>
                  <a:srgbClr val="000000"/>
                </a:solidFill>
              </a:rPr>
              <a:t> </a:t>
            </a:r>
            <a:r>
              <a:rPr lang="en-GB" altLang="fr-FR" sz="2000" b="1">
                <a:solidFill>
                  <a:srgbClr val="FF0000"/>
                </a:solidFill>
                <a:cs typeface="Arial Unicode MS" pitchFamily="32" charset="0"/>
              </a:rPr>
              <a:t>Utiliser la règle graduée (CP)</a:t>
            </a:r>
            <a:r>
              <a:rPr lang="ar-SA" altLang="fr-FR" sz="2000" b="1">
                <a:solidFill>
                  <a:srgbClr val="FF0000"/>
                </a:solidFill>
                <a:cs typeface="Arial Unicode MS" pitchFamily="32" charset="0"/>
              </a:rPr>
              <a:t>‏</a:t>
            </a:r>
            <a:endParaRPr lang="en-GB" altLang="fr-FR" sz="2000" b="1">
              <a:solidFill>
                <a:srgbClr val="FF0000"/>
              </a:solidFill>
              <a:cs typeface="Arial Unicode MS" pitchFamily="32" charset="0"/>
            </a:endParaRPr>
          </a:p>
          <a:p>
            <a:pPr>
              <a:spcBef>
                <a:spcPts val="1125"/>
              </a:spcBef>
              <a:buClr>
                <a:srgbClr val="FF0000"/>
              </a:buClr>
            </a:pPr>
            <a:r>
              <a:rPr lang="en-GB" altLang="fr-FR" sz="2000" b="1">
                <a:solidFill>
                  <a:srgbClr val="FF0000"/>
                </a:solidFill>
                <a:latin typeface="Wingdings" panose="05000000000000000000" pitchFamily="2" charset="2"/>
              </a:rPr>
              <a:t></a:t>
            </a:r>
            <a:r>
              <a:rPr lang="en-GB" altLang="fr-FR" sz="2000">
                <a:solidFill>
                  <a:srgbClr val="000000"/>
                </a:solidFill>
              </a:rPr>
              <a:t> </a:t>
            </a:r>
            <a:r>
              <a:rPr lang="en-GB" altLang="fr-FR" sz="2000" b="1">
                <a:solidFill>
                  <a:srgbClr val="FF0000"/>
                </a:solidFill>
                <a:cs typeface="Arial Unicode MS" pitchFamily="32" charset="0"/>
              </a:rPr>
              <a:t>Mesurer des segments </a:t>
            </a:r>
            <a:r>
              <a:rPr lang="en-GB" altLang="fr-FR" sz="2000">
                <a:solidFill>
                  <a:srgbClr val="FF0000"/>
                </a:solidFill>
                <a:cs typeface="Arial Unicode MS" pitchFamily="32" charset="0"/>
              </a:rPr>
              <a:t>(CE1)</a:t>
            </a:r>
            <a:r>
              <a:rPr lang="ar-SA" altLang="fr-FR" sz="2000">
                <a:solidFill>
                  <a:srgbClr val="FF0000"/>
                </a:solidFill>
                <a:cs typeface="Arial Unicode MS" pitchFamily="32" charset="0"/>
              </a:rPr>
              <a:t>‏</a:t>
            </a:r>
            <a:endParaRPr lang="en-GB" altLang="fr-FR" sz="2000">
              <a:solidFill>
                <a:srgbClr val="FF0000"/>
              </a:solidFill>
              <a:cs typeface="Arial Unicode MS" pitchFamily="32" charset="0"/>
            </a:endParaRPr>
          </a:p>
          <a:p>
            <a:pPr>
              <a:spcBef>
                <a:spcPts val="1125"/>
              </a:spcBef>
              <a:buClr>
                <a:srgbClr val="FF0000"/>
              </a:buClr>
            </a:pPr>
            <a:r>
              <a:rPr lang="en-GB" altLang="fr-FR" sz="2000" b="1">
                <a:solidFill>
                  <a:srgbClr val="FF0000"/>
                </a:solidFill>
                <a:latin typeface="Wingdings" panose="05000000000000000000" pitchFamily="2" charset="2"/>
              </a:rPr>
              <a:t></a:t>
            </a:r>
            <a:r>
              <a:rPr lang="en-GB" altLang="fr-FR" sz="2000">
                <a:solidFill>
                  <a:srgbClr val="000000"/>
                </a:solidFill>
              </a:rPr>
              <a:t> </a:t>
            </a:r>
            <a:r>
              <a:rPr lang="en-GB" altLang="fr-FR" sz="2000" b="1">
                <a:solidFill>
                  <a:srgbClr val="FF0000"/>
                </a:solidFill>
                <a:cs typeface="Arial Unicode MS" pitchFamily="32" charset="0"/>
              </a:rPr>
              <a:t>Le cm, le mm et les relations qui les lient </a:t>
            </a:r>
            <a:r>
              <a:rPr lang="en-GB" altLang="fr-FR" sz="2000">
                <a:solidFill>
                  <a:srgbClr val="FF0000"/>
                </a:solidFill>
                <a:cs typeface="Arial Unicode MS" pitchFamily="32" charset="0"/>
              </a:rPr>
              <a:t>(CE2 )</a:t>
            </a:r>
            <a:r>
              <a:rPr lang="ar-SA" altLang="fr-FR" sz="2000">
                <a:solidFill>
                  <a:srgbClr val="FF0000"/>
                </a:solidFill>
                <a:cs typeface="Arial Unicode MS" pitchFamily="32" charset="0"/>
              </a:rPr>
              <a:t>‏</a:t>
            </a:r>
            <a:endParaRPr lang="en-GB" altLang="fr-FR" sz="2000">
              <a:solidFill>
                <a:srgbClr val="FF0000"/>
              </a:solidFill>
              <a:cs typeface="Arial Unicode MS" pitchFamily="32" charset="0"/>
            </a:endParaRPr>
          </a:p>
          <a:p>
            <a:pPr>
              <a:spcBef>
                <a:spcPts val="1125"/>
              </a:spcBef>
              <a:buClr>
                <a:srgbClr val="FF0000"/>
              </a:buClr>
            </a:pPr>
            <a:r>
              <a:rPr lang="en-GB" altLang="fr-FR" sz="2000" b="1">
                <a:solidFill>
                  <a:srgbClr val="FF0000"/>
                </a:solidFill>
                <a:latin typeface="Wingdings" panose="05000000000000000000" pitchFamily="2" charset="2"/>
              </a:rPr>
              <a:t></a:t>
            </a:r>
            <a:r>
              <a:rPr lang="en-GB" altLang="fr-FR" sz="2000">
                <a:solidFill>
                  <a:srgbClr val="000000"/>
                </a:solidFill>
              </a:rPr>
              <a:t> </a:t>
            </a:r>
            <a:r>
              <a:rPr lang="en-GB" altLang="fr-FR" sz="2000">
                <a:solidFill>
                  <a:srgbClr val="FF0000"/>
                </a:solidFill>
                <a:cs typeface="Arial Unicode MS" pitchFamily="32" charset="0"/>
              </a:rPr>
              <a:t>Résoudre des problèmes dont la résolution implique éventuellement des conversions (CM1)</a:t>
            </a:r>
            <a:r>
              <a:rPr lang="ar-SA" altLang="fr-FR" sz="2000">
                <a:solidFill>
                  <a:srgbClr val="FF0000"/>
                </a:solidFill>
                <a:cs typeface="Arial Unicode MS" pitchFamily="32" charset="0"/>
              </a:rPr>
              <a:t>‏</a:t>
            </a:r>
            <a:endParaRPr lang="en-GB" altLang="fr-FR" sz="2000">
              <a:solidFill>
                <a:srgbClr val="FF0000"/>
              </a:solidFill>
              <a:cs typeface="Arial Unicode MS" pitchFamily="32" charset="0"/>
            </a:endParaRPr>
          </a:p>
          <a:p>
            <a:pPr eaLnBrk="1" hangingPunct="1">
              <a:buClr>
                <a:srgbClr val="FF0000"/>
              </a:buClr>
            </a:pPr>
            <a:endParaRPr lang="en-GB" altLang="fr-FR" sz="2000">
              <a:solidFill>
                <a:srgbClr val="FF0000"/>
              </a:solidFill>
              <a:cs typeface="Arial Unicode MS" pitchFamily="32" charset="0"/>
            </a:endParaRPr>
          </a:p>
          <a:p>
            <a:pPr eaLnBrk="1" hangingPunct="1">
              <a:buClr>
                <a:srgbClr val="FF0000"/>
              </a:buClr>
            </a:pPr>
            <a:endParaRPr lang="en-GB" altLang="fr-FR" sz="2000">
              <a:solidFill>
                <a:srgbClr val="FF0000"/>
              </a:solidFill>
              <a:cs typeface="Arial Unicode MS" pitchFamily="32" charset="0"/>
            </a:endParaRPr>
          </a:p>
        </p:txBody>
      </p:sp>
      <p:sp>
        <p:nvSpPr>
          <p:cNvPr id="25604" name="Text Box 3"/>
          <p:cNvSpPr txBox="1">
            <a:spLocks noChangeArrowheads="1"/>
          </p:cNvSpPr>
          <p:nvPr/>
        </p:nvSpPr>
        <p:spPr bwMode="auto">
          <a:xfrm>
            <a:off x="1930400" y="5054601"/>
            <a:ext cx="21336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9pPr>
          </a:lstStyle>
          <a:p>
            <a:pPr eaLnBrk="1" hangingPunct="1"/>
            <a:endParaRPr lang="fr-FR" altLang="fr-FR"/>
          </a:p>
        </p:txBody>
      </p:sp>
      <p:sp>
        <p:nvSpPr>
          <p:cNvPr id="14340" name="Text Box 4"/>
          <p:cNvSpPr txBox="1">
            <a:spLocks noChangeArrowheads="1"/>
          </p:cNvSpPr>
          <p:nvPr/>
        </p:nvSpPr>
        <p:spPr bwMode="auto">
          <a:xfrm>
            <a:off x="1524000" y="5805489"/>
            <a:ext cx="2484438" cy="340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pPr>
              <a:spcBef>
                <a:spcPts val="1000"/>
              </a:spcBef>
            </a:pPr>
            <a:r>
              <a:rPr lang="en-GB" altLang="fr-FR" sz="1600" b="1">
                <a:solidFill>
                  <a:srgbClr val="000000"/>
                </a:solidFill>
                <a:cs typeface="Arial Unicode MS" pitchFamily="32" charset="0"/>
              </a:rPr>
              <a:t>Environ 50%   &lt;50%</a:t>
            </a:r>
          </a:p>
        </p:txBody>
      </p:sp>
      <p:sp>
        <p:nvSpPr>
          <p:cNvPr id="14341" name="AutoShape 5"/>
          <p:cNvSpPr>
            <a:spLocks/>
          </p:cNvSpPr>
          <p:nvPr/>
        </p:nvSpPr>
        <p:spPr bwMode="auto">
          <a:xfrm>
            <a:off x="5448300" y="1989139"/>
            <a:ext cx="71438" cy="1944687"/>
          </a:xfrm>
          <a:prstGeom prst="leftBrace">
            <a:avLst>
              <a:gd name="adj1" fmla="val 226850"/>
              <a:gd name="adj2" fmla="val 50000"/>
            </a:avLst>
          </a:prstGeom>
          <a:noFill/>
          <a:ln w="936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defRPr>
                <a:solidFill>
                  <a:schemeClr val="bg1"/>
                </a:solidFill>
                <a:latin typeface="Arial" panose="020B0604020202020204" pitchFamily="34" charset="0"/>
                <a:cs typeface="Lucida Sans Unicode" panose="020B0602030504020204" pitchFamily="34" charset="0"/>
              </a:defRPr>
            </a:lvl9pPr>
          </a:lstStyle>
          <a:p>
            <a:pPr eaLnBrk="1" hangingPunct="1"/>
            <a:endParaRPr lang="fr-FR" altLang="fr-FR"/>
          </a:p>
        </p:txBody>
      </p:sp>
      <p:sp>
        <p:nvSpPr>
          <p:cNvPr id="14342" name="Text Box 6"/>
          <p:cNvSpPr txBox="1">
            <a:spLocks noChangeArrowheads="1"/>
          </p:cNvSpPr>
          <p:nvPr/>
        </p:nvSpPr>
        <p:spPr bwMode="auto">
          <a:xfrm>
            <a:off x="3143250" y="0"/>
            <a:ext cx="6192838"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pPr algn="ctr">
              <a:spcBef>
                <a:spcPts val="1750"/>
              </a:spcBef>
              <a:buClr>
                <a:srgbClr val="0000FF"/>
              </a:buClr>
            </a:pPr>
            <a:r>
              <a:rPr lang="fr-FR" altLang="fr-FR" sz="2800">
                <a:solidFill>
                  <a:srgbClr val="0000FF"/>
                </a:solidFill>
              </a:rPr>
              <a:t>Un exemple en mathématiques…</a:t>
            </a:r>
          </a:p>
        </p:txBody>
      </p:sp>
    </p:spTree>
    <p:extLst>
      <p:ext uri="{BB962C8B-B14F-4D97-AF65-F5344CB8AC3E}">
        <p14:creationId xmlns:p14="http://schemas.microsoft.com/office/powerpoint/2010/main" val="409178203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4342">
                                            <p:txEl>
                                              <p:pRg st="0" end="0"/>
                                            </p:txEl>
                                          </p:spTgt>
                                        </p:tgtEl>
                                        <p:attrNameLst>
                                          <p:attrName>style.visibility</p:attrName>
                                        </p:attrNameLst>
                                      </p:cBhvr>
                                      <p:to>
                                        <p:strVal val="visible"/>
                                      </p:to>
                                    </p:set>
                                    <p:animEffect transition="in" filter="checkerboard(across)">
                                      <p:cBhvr additive="repl">
                                        <p:cTn id="7" dur="500"/>
                                        <p:tgtEl>
                                          <p:spTgt spid="143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fill="hold" nodeType="clickEffect">
                                  <p:stCondLst>
                                    <p:cond delay="0"/>
                                  </p:stCondLst>
                                  <p:childTnLst>
                                    <p:set>
                                      <p:cBhvr additive="repl">
                                        <p:cTn id="11" dur="1" fill="hold">
                                          <p:stCondLst>
                                            <p:cond delay="0"/>
                                          </p:stCondLst>
                                        </p:cTn>
                                        <p:tgtEl>
                                          <p:spTgt spid="14337"/>
                                        </p:tgtEl>
                                        <p:attrNameLst>
                                          <p:attrName>style.visibility</p:attrName>
                                        </p:attrNameLst>
                                      </p:cBhvr>
                                      <p:to>
                                        <p:strVal val="visible"/>
                                      </p:to>
                                    </p:set>
                                    <p:animEffect transition="in" filter="dissolve">
                                      <p:cBhvr additive="repl">
                                        <p:cTn id="12" dur="500"/>
                                        <p:tgtEl>
                                          <p:spTgt spid="143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additive="repl">
                                        <p:cTn id="16" dur="1" fill="hold">
                                          <p:stCondLst>
                                            <p:cond delay="0"/>
                                          </p:stCondLst>
                                        </p:cTn>
                                        <p:tgtEl>
                                          <p:spTgt spid="14340"/>
                                        </p:tgtEl>
                                        <p:attrNameLst>
                                          <p:attrName>style.visibility</p:attrName>
                                        </p:attrNameLst>
                                      </p:cBhvr>
                                      <p:to>
                                        <p:strVal val="visible"/>
                                      </p:to>
                                    </p:set>
                                    <p:animEffect transition="in" filter="checkerboard(across)">
                                      <p:cBhvr additive="repl">
                                        <p:cTn id="17" dur="500"/>
                                        <p:tgtEl>
                                          <p:spTgt spid="143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additive="repl">
                                        <p:cTn id="21" dur="1" fill="hold">
                                          <p:stCondLst>
                                            <p:cond delay="0"/>
                                          </p:stCondLst>
                                        </p:cTn>
                                        <p:tgtEl>
                                          <p:spTgt spid="14338"/>
                                        </p:tgtEl>
                                        <p:attrNameLst>
                                          <p:attrName>style.visibility</p:attrName>
                                        </p:attrNameLst>
                                      </p:cBhvr>
                                      <p:to>
                                        <p:strVal val="visible"/>
                                      </p:to>
                                    </p:set>
                                    <p:animEffect transition="in" filter="checkerboard(across)">
                                      <p:cBhvr additive="repl">
                                        <p:cTn id="22" dur="500"/>
                                        <p:tgtEl>
                                          <p:spTgt spid="1433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additive="repl">
                                        <p:cTn id="26" dur="1" fill="hold">
                                          <p:stCondLst>
                                            <p:cond delay="0"/>
                                          </p:stCondLst>
                                        </p:cTn>
                                        <p:tgtEl>
                                          <p:spTgt spid="14341"/>
                                        </p:tgtEl>
                                        <p:attrNameLst>
                                          <p:attrName>style.visibility</p:attrName>
                                        </p:attrNameLst>
                                      </p:cBhvr>
                                      <p:to>
                                        <p:strVal val="visible"/>
                                      </p:to>
                                    </p:set>
                                    <p:animEffect transition="in" filter="checkerboard(across)">
                                      <p:cBhvr additive="repl">
                                        <p:cTn id="27"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1981200" y="1"/>
            <a:ext cx="8229600" cy="765175"/>
          </a:xfrm>
        </p:spPr>
        <p:txBody>
          <a:bodyPr/>
          <a:lstStyle/>
          <a:p>
            <a:pPr eaLnBrk="1" hangingPunct="1">
              <a:buClr>
                <a:srgbClr val="00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3600">
                <a:solidFill>
                  <a:srgbClr val="0000FF"/>
                </a:solidFill>
              </a:rPr>
              <a:t>Un exemple en EPS…</a:t>
            </a:r>
          </a:p>
        </p:txBody>
      </p:sp>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9151" y="836614"/>
            <a:ext cx="5472113" cy="25923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3" name="Text Box 3"/>
          <p:cNvSpPr txBox="1">
            <a:spLocks noChangeArrowheads="1"/>
          </p:cNvSpPr>
          <p:nvPr/>
        </p:nvSpPr>
        <p:spPr bwMode="auto">
          <a:xfrm>
            <a:off x="1847851" y="3500439"/>
            <a:ext cx="8353425" cy="3169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marL="742950" indent="-28575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marL="11430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marL="16002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marL="2057400" indent="-228600">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pPr>
              <a:spcBef>
                <a:spcPts val="1250"/>
              </a:spcBef>
            </a:pPr>
            <a:r>
              <a:rPr lang="fr-FR" altLang="fr-FR" sz="2000">
                <a:solidFill>
                  <a:srgbClr val="000000"/>
                </a:solidFill>
              </a:rPr>
              <a:t>Cela présuppose que l’enfant possède des compétences bien affirmées dans les domaines suivants :</a:t>
            </a:r>
          </a:p>
          <a:p>
            <a:pPr>
              <a:spcBef>
                <a:spcPts val="1250"/>
              </a:spcBef>
            </a:pPr>
            <a:r>
              <a:rPr lang="fr-FR" altLang="fr-FR" sz="2000">
                <a:solidFill>
                  <a:srgbClr val="000000"/>
                </a:solidFill>
              </a:rPr>
              <a:t>	</a:t>
            </a:r>
            <a:r>
              <a:rPr lang="fr-FR" altLang="fr-FR" sz="2000">
                <a:solidFill>
                  <a:srgbClr val="000000"/>
                </a:solidFill>
                <a:latin typeface="Wingdings" panose="05000000000000000000" pitchFamily="2" charset="2"/>
              </a:rPr>
              <a:t></a:t>
            </a:r>
            <a:r>
              <a:rPr lang="fr-FR" altLang="fr-FR" sz="2000">
                <a:solidFill>
                  <a:srgbClr val="000000"/>
                </a:solidFill>
              </a:rPr>
              <a:t> le déplacement</a:t>
            </a:r>
          </a:p>
          <a:p>
            <a:pPr>
              <a:spcBef>
                <a:spcPts val="1250"/>
              </a:spcBef>
            </a:pPr>
            <a:r>
              <a:rPr lang="fr-FR" altLang="fr-FR" sz="2000">
                <a:solidFill>
                  <a:srgbClr val="000000"/>
                </a:solidFill>
              </a:rPr>
              <a:t>	</a:t>
            </a:r>
            <a:r>
              <a:rPr lang="fr-FR" altLang="fr-FR" sz="2000">
                <a:solidFill>
                  <a:srgbClr val="000000"/>
                </a:solidFill>
                <a:latin typeface="Wingdings" panose="05000000000000000000" pitchFamily="2" charset="2"/>
              </a:rPr>
              <a:t></a:t>
            </a:r>
            <a:r>
              <a:rPr lang="fr-FR" altLang="fr-FR" sz="2000">
                <a:solidFill>
                  <a:srgbClr val="000000"/>
                </a:solidFill>
              </a:rPr>
              <a:t> l’équilibration	</a:t>
            </a:r>
          </a:p>
          <a:p>
            <a:pPr>
              <a:spcBef>
                <a:spcPts val="1250"/>
              </a:spcBef>
            </a:pPr>
            <a:r>
              <a:rPr lang="fr-FR" altLang="fr-FR" sz="2000">
                <a:solidFill>
                  <a:srgbClr val="000000"/>
                </a:solidFill>
              </a:rPr>
              <a:t>	</a:t>
            </a:r>
            <a:r>
              <a:rPr lang="fr-FR" altLang="fr-FR" sz="2000">
                <a:solidFill>
                  <a:srgbClr val="000000"/>
                </a:solidFill>
                <a:latin typeface="Wingdings" panose="05000000000000000000" pitchFamily="2" charset="2"/>
              </a:rPr>
              <a:t></a:t>
            </a:r>
            <a:r>
              <a:rPr lang="fr-FR" altLang="fr-FR" sz="2000">
                <a:solidFill>
                  <a:srgbClr val="000000"/>
                </a:solidFill>
              </a:rPr>
              <a:t> la respiration</a:t>
            </a:r>
          </a:p>
          <a:p>
            <a:pPr>
              <a:spcBef>
                <a:spcPts val="1250"/>
              </a:spcBef>
            </a:pPr>
            <a:r>
              <a:rPr lang="fr-FR" altLang="fr-FR" sz="2000">
                <a:solidFill>
                  <a:srgbClr val="000000"/>
                </a:solidFill>
              </a:rPr>
              <a:t>	</a:t>
            </a:r>
            <a:r>
              <a:rPr lang="fr-FR" altLang="fr-FR" sz="2000">
                <a:solidFill>
                  <a:srgbClr val="000000"/>
                </a:solidFill>
                <a:latin typeface="Wingdings" panose="05000000000000000000" pitchFamily="2" charset="2"/>
              </a:rPr>
              <a:t></a:t>
            </a:r>
            <a:r>
              <a:rPr lang="fr-FR" altLang="fr-FR" sz="2000">
                <a:solidFill>
                  <a:srgbClr val="000000"/>
                </a:solidFill>
              </a:rPr>
              <a:t> l’immersion</a:t>
            </a:r>
          </a:p>
          <a:p>
            <a:pPr algn="ctr">
              <a:spcBef>
                <a:spcPts val="1500"/>
              </a:spcBef>
              <a:buClr>
                <a:srgbClr val="FF0000"/>
              </a:buClr>
            </a:pPr>
            <a:r>
              <a:rPr lang="fr-FR" altLang="fr-FR" sz="2400">
                <a:solidFill>
                  <a:srgbClr val="FF0000"/>
                </a:solidFill>
                <a:latin typeface="Wingdings" panose="05000000000000000000" pitchFamily="2" charset="2"/>
              </a:rPr>
              <a:t></a:t>
            </a:r>
            <a:r>
              <a:rPr lang="fr-FR" altLang="fr-FR" sz="2400">
                <a:solidFill>
                  <a:srgbClr val="FF0000"/>
                </a:solidFill>
              </a:rPr>
              <a:t> Il ne peut réussir qu’à ces conditions !</a:t>
            </a:r>
          </a:p>
        </p:txBody>
      </p:sp>
    </p:spTree>
    <p:extLst>
      <p:ext uri="{BB962C8B-B14F-4D97-AF65-F5344CB8AC3E}">
        <p14:creationId xmlns:p14="http://schemas.microsoft.com/office/powerpoint/2010/main" val="166677810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5361"/>
                                        </p:tgtEl>
                                        <p:attrNameLst>
                                          <p:attrName>style.visibility</p:attrName>
                                        </p:attrNameLst>
                                      </p:cBhvr>
                                      <p:to>
                                        <p:strVal val="visible"/>
                                      </p:to>
                                    </p:set>
                                    <p:animEffect transition="in" filter="checkerboard(across)">
                                      <p:cBhvr additive="repl">
                                        <p:cTn id="7" dur="500"/>
                                        <p:tgtEl>
                                          <p:spTgt spid="153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15362"/>
                                        </p:tgtEl>
                                        <p:attrNameLst>
                                          <p:attrName>style.visibility</p:attrName>
                                        </p:attrNameLst>
                                      </p:cBhvr>
                                      <p:to>
                                        <p:strVal val="visible"/>
                                      </p:to>
                                    </p:set>
                                    <p:animEffect transition="in" filter="checkerboard(across)">
                                      <p:cBhvr additive="repl">
                                        <p:cTn id="12" dur="500"/>
                                        <p:tgtEl>
                                          <p:spTgt spid="153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additive="repl">
                                        <p:cTn id="16" dur="1" fill="hold">
                                          <p:stCondLst>
                                            <p:cond delay="0"/>
                                          </p:stCondLst>
                                        </p:cTn>
                                        <p:tgtEl>
                                          <p:spTgt spid="15363">
                                            <p:txEl>
                                              <p:pRg st="0" end="0"/>
                                            </p:txEl>
                                          </p:spTgt>
                                        </p:tgtEl>
                                        <p:attrNameLst>
                                          <p:attrName>style.visibility</p:attrName>
                                        </p:attrNameLst>
                                      </p:cBhvr>
                                      <p:to>
                                        <p:strVal val="visible"/>
                                      </p:to>
                                    </p:set>
                                    <p:animEffect transition="in" filter="checkerboard(across)">
                                      <p:cBhvr additive="repl">
                                        <p:cTn id="17" dur="500"/>
                                        <p:tgtEl>
                                          <p:spTgt spid="1536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additive="repl">
                                        <p:cTn id="21" dur="1" fill="hold">
                                          <p:stCondLst>
                                            <p:cond delay="0"/>
                                          </p:stCondLst>
                                        </p:cTn>
                                        <p:tgtEl>
                                          <p:spTgt spid="15363">
                                            <p:txEl>
                                              <p:pRg st="1" end="1"/>
                                            </p:txEl>
                                          </p:spTgt>
                                        </p:tgtEl>
                                        <p:attrNameLst>
                                          <p:attrName>style.visibility</p:attrName>
                                        </p:attrNameLst>
                                      </p:cBhvr>
                                      <p:to>
                                        <p:strVal val="visible"/>
                                      </p:to>
                                    </p:set>
                                    <p:animEffect transition="in" filter="checkerboard(across)">
                                      <p:cBhvr additive="repl">
                                        <p:cTn id="22" dur="500"/>
                                        <p:tgtEl>
                                          <p:spTgt spid="15363">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additive="repl">
                                        <p:cTn id="26" dur="1" fill="hold">
                                          <p:stCondLst>
                                            <p:cond delay="0"/>
                                          </p:stCondLst>
                                        </p:cTn>
                                        <p:tgtEl>
                                          <p:spTgt spid="15363">
                                            <p:txEl>
                                              <p:pRg st="2" end="2"/>
                                            </p:txEl>
                                          </p:spTgt>
                                        </p:tgtEl>
                                        <p:attrNameLst>
                                          <p:attrName>style.visibility</p:attrName>
                                        </p:attrNameLst>
                                      </p:cBhvr>
                                      <p:to>
                                        <p:strVal val="visible"/>
                                      </p:to>
                                    </p:set>
                                    <p:animEffect transition="in" filter="checkerboard(across)">
                                      <p:cBhvr additive="repl">
                                        <p:cTn id="27" dur="500"/>
                                        <p:tgtEl>
                                          <p:spTgt spid="15363">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additive="repl">
                                        <p:cTn id="31" dur="1" fill="hold">
                                          <p:stCondLst>
                                            <p:cond delay="0"/>
                                          </p:stCondLst>
                                        </p:cTn>
                                        <p:tgtEl>
                                          <p:spTgt spid="15363">
                                            <p:txEl>
                                              <p:pRg st="3" end="3"/>
                                            </p:txEl>
                                          </p:spTgt>
                                        </p:tgtEl>
                                        <p:attrNameLst>
                                          <p:attrName>style.visibility</p:attrName>
                                        </p:attrNameLst>
                                      </p:cBhvr>
                                      <p:to>
                                        <p:strVal val="visible"/>
                                      </p:to>
                                    </p:set>
                                    <p:animEffect transition="in" filter="checkerboard(across)">
                                      <p:cBhvr additive="repl">
                                        <p:cTn id="32" dur="500"/>
                                        <p:tgtEl>
                                          <p:spTgt spid="15363">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additive="repl">
                                        <p:cTn id="36" dur="1" fill="hold">
                                          <p:stCondLst>
                                            <p:cond delay="0"/>
                                          </p:stCondLst>
                                        </p:cTn>
                                        <p:tgtEl>
                                          <p:spTgt spid="15363">
                                            <p:txEl>
                                              <p:pRg st="4" end="4"/>
                                            </p:txEl>
                                          </p:spTgt>
                                        </p:tgtEl>
                                        <p:attrNameLst>
                                          <p:attrName>style.visibility</p:attrName>
                                        </p:attrNameLst>
                                      </p:cBhvr>
                                      <p:to>
                                        <p:strVal val="visible"/>
                                      </p:to>
                                    </p:set>
                                    <p:animEffect transition="in" filter="checkerboard(across)">
                                      <p:cBhvr additive="repl">
                                        <p:cTn id="37" dur="500"/>
                                        <p:tgtEl>
                                          <p:spTgt spid="1536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additive="repl">
                                        <p:cTn id="41" dur="1" fill="hold">
                                          <p:stCondLst>
                                            <p:cond delay="0"/>
                                          </p:stCondLst>
                                        </p:cTn>
                                        <p:tgtEl>
                                          <p:spTgt spid="15363">
                                            <p:txEl>
                                              <p:pRg st="5" end="5"/>
                                            </p:txEl>
                                          </p:spTgt>
                                        </p:tgtEl>
                                        <p:attrNameLst>
                                          <p:attrName>style.visibility</p:attrName>
                                        </p:attrNameLst>
                                      </p:cBhvr>
                                      <p:to>
                                        <p:strVal val="visible"/>
                                      </p:to>
                                    </p:set>
                                    <p:animEffect transition="in" filter="checkerboard(across)">
                                      <p:cBhvr additive="repl">
                                        <p:cTn id="42"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re 1"/>
          <p:cNvSpPr>
            <a:spLocks noGrp="1"/>
          </p:cNvSpPr>
          <p:nvPr>
            <p:ph type="title"/>
          </p:nvPr>
        </p:nvSpPr>
        <p:spPr>
          <a:xfrm>
            <a:off x="1933904" y="472965"/>
            <a:ext cx="9144000" cy="1143000"/>
          </a:xfrm>
        </p:spPr>
        <p:txBody>
          <a:bodyPr/>
          <a:lstStyle/>
          <a:p>
            <a:pPr eaLnBrk="1" hangingPunct="1">
              <a:defRPr/>
            </a:pPr>
            <a:r>
              <a:rPr lang="fr-FR" dirty="0">
                <a:solidFill>
                  <a:srgbClr val="0052A2"/>
                </a:solidFill>
                <a:ea typeface="+mn-ea"/>
                <a:cs typeface="+mn-cs"/>
              </a:rPr>
              <a:t>Sommaire</a:t>
            </a:r>
            <a:endParaRPr lang="fr-FR" dirty="0">
              <a:solidFill>
                <a:srgbClr val="0052A2"/>
              </a:solidFill>
              <a:latin typeface="Calibri" charset="0"/>
              <a:ea typeface="+mj-ea"/>
              <a:cs typeface="+mj-cs"/>
            </a:endParaRPr>
          </a:p>
        </p:txBody>
      </p:sp>
      <p:sp>
        <p:nvSpPr>
          <p:cNvPr id="3" name="Espace réservé du contenu 2"/>
          <p:cNvSpPr>
            <a:spLocks noGrp="1"/>
          </p:cNvSpPr>
          <p:nvPr>
            <p:ph idx="1"/>
          </p:nvPr>
        </p:nvSpPr>
        <p:spPr>
          <a:xfrm>
            <a:off x="3426474" y="2375741"/>
            <a:ext cx="8254562" cy="1985243"/>
          </a:xfrm>
        </p:spPr>
        <p:txBody>
          <a:bodyPr>
            <a:normAutofit/>
          </a:bodyPr>
          <a:lstStyle/>
          <a:p>
            <a:pPr eaLnBrk="1" hangingPunct="1">
              <a:buFont typeface="Arial" panose="020B0604020202020204" pitchFamily="34" charset="0"/>
              <a:buChar char="•"/>
            </a:pPr>
            <a:r>
              <a:rPr lang="fr-FR" altLang="fr-FR" sz="3200" b="0" dirty="0">
                <a:latin typeface="Calibri" panose="020F0502020204030204" pitchFamily="34" charset="0"/>
                <a:cs typeface="Calibri" panose="020F0502020204030204" pitchFamily="34" charset="0"/>
              </a:rPr>
              <a:t>Un peu d’Histoire</a:t>
            </a:r>
          </a:p>
          <a:p>
            <a:pPr eaLnBrk="1" hangingPunct="1">
              <a:buFont typeface="Arial" panose="020B0604020202020204" pitchFamily="34" charset="0"/>
              <a:buChar char="•"/>
            </a:pPr>
            <a:r>
              <a:rPr lang="fr-FR" altLang="fr-FR" sz="3200" b="0" dirty="0">
                <a:latin typeface="Calibri" panose="020F0502020204030204" pitchFamily="34" charset="0"/>
                <a:cs typeface="Calibri" panose="020F0502020204030204" pitchFamily="34" charset="0"/>
              </a:rPr>
              <a:t>L’évaluation en dix questions</a:t>
            </a:r>
          </a:p>
          <a:p>
            <a:pPr eaLnBrk="1" hangingPunct="1">
              <a:buFont typeface="Arial" panose="020B0604020202020204" pitchFamily="34" charset="0"/>
              <a:buChar char="•"/>
            </a:pPr>
            <a:r>
              <a:rPr lang="fr-FR" altLang="fr-FR" sz="3200" b="0" dirty="0">
                <a:latin typeface="Calibri" panose="020F0502020204030204" pitchFamily="34" charset="0"/>
                <a:cs typeface="Calibri" panose="020F0502020204030204" pitchFamily="34" charset="0"/>
              </a:rPr>
              <a:t>Conclusion </a:t>
            </a:r>
          </a:p>
          <a:p>
            <a:pPr marL="0" indent="0" eaLnBrk="1" hangingPunct="1"/>
            <a:endParaRPr lang="fr-FR" altLang="fr-FR" dirty="0"/>
          </a:p>
          <a:p>
            <a:pPr marL="0" indent="0" eaLnBrk="1" hangingPunct="1"/>
            <a:endParaRPr lang="fr-FR" altLang="fr-FR" dirty="0"/>
          </a:p>
          <a:p>
            <a:pPr marL="0" indent="0" eaLnBrk="1" hangingPunct="1"/>
            <a:endParaRPr lang="fr-FR" altLang="fr-FR" dirty="0"/>
          </a:p>
          <a:p>
            <a:pPr marL="0" indent="0" eaLnBrk="1" hangingPunct="1"/>
            <a:endParaRPr lang="fr-FR" altLang="fr-FR" dirty="0"/>
          </a:p>
          <a:p>
            <a:pPr marL="0" indent="0" eaLnBrk="1" hangingPunct="1">
              <a:buFontTx/>
              <a:buChar char="•"/>
            </a:pPr>
            <a:endParaRPr lang="fr-FR" altLang="fr-FR" dirty="0"/>
          </a:p>
        </p:txBody>
      </p:sp>
    </p:spTree>
    <p:extLst>
      <p:ext uri="{BB962C8B-B14F-4D97-AF65-F5344CB8AC3E}">
        <p14:creationId xmlns:p14="http://schemas.microsoft.com/office/powerpoint/2010/main" val="2053177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6966" y="609600"/>
            <a:ext cx="9280634" cy="1143000"/>
          </a:xfrm>
        </p:spPr>
        <p:txBody>
          <a:bodyPr/>
          <a:lstStyle/>
          <a:p>
            <a:r>
              <a:rPr lang="fr-FR" sz="3600" dirty="0">
                <a:solidFill>
                  <a:schemeClr val="accent6">
                    <a:lumMod val="75000"/>
                  </a:schemeClr>
                </a:solidFill>
                <a:latin typeface="Calibri" panose="020F0502020204030204" pitchFamily="34" charset="0"/>
                <a:cs typeface="Calibri" panose="020F0502020204030204" pitchFamily="34" charset="0"/>
              </a:rPr>
              <a:t>Doit-on parler d’évaluation positive ou d’enseignement positif ? </a:t>
            </a:r>
          </a:p>
        </p:txBody>
      </p:sp>
      <p:sp>
        <p:nvSpPr>
          <p:cNvPr id="3" name="Espace réservé du contenu 2"/>
          <p:cNvSpPr>
            <a:spLocks noGrp="1"/>
          </p:cNvSpPr>
          <p:nvPr>
            <p:ph idx="1"/>
          </p:nvPr>
        </p:nvSpPr>
        <p:spPr>
          <a:xfrm>
            <a:off x="1996966" y="2250831"/>
            <a:ext cx="9515096" cy="3153508"/>
          </a:xfrm>
        </p:spPr>
        <p:txBody>
          <a:bodyPr/>
          <a:lstStyle/>
          <a:p>
            <a:pPr marL="0" indent="0"/>
            <a:r>
              <a:rPr lang="fr-FR" sz="2400" b="0" dirty="0">
                <a:latin typeface="Calibri" panose="020F0502020204030204" pitchFamily="34" charset="0"/>
                <a:cs typeface="Calibri" panose="020F0502020204030204" pitchFamily="34" charset="0"/>
              </a:rPr>
              <a:t>On a toujours eu une fâcheuse tendance à réduire la question de la bienveillance à l’évaluation. C’est une erreur.</a:t>
            </a:r>
          </a:p>
          <a:p>
            <a:pPr marL="0" indent="0"/>
            <a:r>
              <a:rPr lang="fr-FR" sz="2400" b="0" dirty="0">
                <a:latin typeface="Calibri" panose="020F0502020204030204" pitchFamily="34" charset="0"/>
                <a:cs typeface="Calibri" panose="020F0502020204030204" pitchFamily="34" charset="0"/>
              </a:rPr>
              <a:t>L’exemple de l’évaluation </a:t>
            </a:r>
            <a:r>
              <a:rPr lang="fr-FR" sz="2400" b="0">
                <a:latin typeface="Calibri" panose="020F0502020204030204" pitchFamily="34" charset="0"/>
                <a:cs typeface="Calibri" panose="020F0502020204030204" pitchFamily="34" charset="0"/>
              </a:rPr>
              <a:t>par compétences !</a:t>
            </a:r>
          </a:p>
          <a:p>
            <a:pPr marL="0" indent="0"/>
            <a:endParaRPr lang="fr-FR" sz="2400" b="0" dirty="0">
              <a:latin typeface="Calibri" panose="020F0502020204030204" pitchFamily="34" charset="0"/>
              <a:cs typeface="Calibri" panose="020F0502020204030204" pitchFamily="34" charset="0"/>
            </a:endParaRPr>
          </a:p>
          <a:p>
            <a:pPr marL="0" indent="0"/>
            <a:r>
              <a:rPr lang="fr-FR" sz="2400" b="0" dirty="0">
                <a:solidFill>
                  <a:srgbClr val="FF0000"/>
                </a:solidFill>
                <a:latin typeface="Calibri" panose="020F0502020204030204" pitchFamily="34" charset="0"/>
                <a:cs typeface="Calibri" panose="020F0502020204030204" pitchFamily="34" charset="0"/>
              </a:rPr>
              <a:t>		On devrait donc parler d’enseignement positif.</a:t>
            </a:r>
          </a:p>
          <a:p>
            <a:pPr marL="0" indent="0"/>
            <a:endParaRPr lang="fr-FR" sz="2400" b="0" dirty="0">
              <a:solidFill>
                <a:srgbClr val="FF0000"/>
              </a:solidFill>
              <a:latin typeface="Calibri" panose="020F0502020204030204" pitchFamily="34" charset="0"/>
              <a:cs typeface="Calibri" panose="020F0502020204030204" pitchFamily="34" charset="0"/>
            </a:endParaRPr>
          </a:p>
          <a:p>
            <a:pPr marL="0" indent="0"/>
            <a:endParaRPr lang="fr-FR" sz="2400" b="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490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6966" y="609600"/>
            <a:ext cx="9280634" cy="1143000"/>
          </a:xfrm>
        </p:spPr>
        <p:txBody>
          <a:bodyPr/>
          <a:lstStyle/>
          <a:p>
            <a:r>
              <a:rPr lang="fr-FR" sz="3600" dirty="0">
                <a:solidFill>
                  <a:schemeClr val="accent6">
                    <a:lumMod val="75000"/>
                  </a:schemeClr>
                </a:solidFill>
                <a:latin typeface="Calibri" panose="020F0502020204030204" pitchFamily="34" charset="0"/>
                <a:cs typeface="Calibri" panose="020F0502020204030204" pitchFamily="34" charset="0"/>
              </a:rPr>
              <a:t>Quels sont les moments où l’élève perçoit qu’il est évalué ? </a:t>
            </a:r>
          </a:p>
        </p:txBody>
      </p:sp>
      <p:sp>
        <p:nvSpPr>
          <p:cNvPr id="3" name="Espace réservé du contenu 2"/>
          <p:cNvSpPr>
            <a:spLocks noGrp="1"/>
          </p:cNvSpPr>
          <p:nvPr>
            <p:ph idx="1"/>
          </p:nvPr>
        </p:nvSpPr>
        <p:spPr>
          <a:xfrm>
            <a:off x="1996966" y="1981200"/>
            <a:ext cx="9280634" cy="4114800"/>
          </a:xfrm>
        </p:spPr>
        <p:txBody>
          <a:bodyPr/>
          <a:lstStyle/>
          <a:p>
            <a:pPr>
              <a:buFontTx/>
              <a:buChar char="-"/>
            </a:pPr>
            <a:r>
              <a:rPr lang="fr-FR" b="0" dirty="0">
                <a:latin typeface="Calibri" panose="020F0502020204030204" pitchFamily="34" charset="0"/>
                <a:cs typeface="Calibri" panose="020F0502020204030204" pitchFamily="34" charset="0"/>
              </a:rPr>
              <a:t>Les commentaires à l’oral à l’enfant, à sa famille</a:t>
            </a:r>
          </a:p>
          <a:p>
            <a:pPr>
              <a:buFontTx/>
              <a:buChar char="-"/>
            </a:pPr>
            <a:r>
              <a:rPr lang="fr-FR" b="0" dirty="0">
                <a:latin typeface="Calibri" panose="020F0502020204030204" pitchFamily="34" charset="0"/>
                <a:cs typeface="Calibri" panose="020F0502020204030204" pitchFamily="34" charset="0"/>
              </a:rPr>
              <a:t>Les commentaires à l’écrit (cahiers, classeurs)</a:t>
            </a:r>
          </a:p>
          <a:p>
            <a:pPr>
              <a:buFontTx/>
              <a:buChar char="-"/>
            </a:pPr>
            <a:r>
              <a:rPr lang="fr-FR" b="0" dirty="0">
                <a:latin typeface="Calibri" panose="020F0502020204030204" pitchFamily="34" charset="0"/>
                <a:cs typeface="Calibri" panose="020F0502020204030204" pitchFamily="34" charset="0"/>
              </a:rPr>
              <a:t>Les bilans</a:t>
            </a:r>
          </a:p>
          <a:p>
            <a:pPr>
              <a:buFontTx/>
              <a:buChar char="-"/>
            </a:pPr>
            <a:r>
              <a:rPr lang="fr-FR" b="0" dirty="0">
                <a:latin typeface="Calibri" panose="020F0502020204030204" pitchFamily="34" charset="0"/>
                <a:cs typeface="Calibri" panose="020F0502020204030204" pitchFamily="34" charset="0"/>
              </a:rPr>
              <a:t>Les bilans périodiques</a:t>
            </a:r>
          </a:p>
          <a:p>
            <a:pPr marL="0" indent="0"/>
            <a:endParaRPr lang="fr-FR" b="0" dirty="0">
              <a:latin typeface="Calibri" panose="020F0502020204030204" pitchFamily="34" charset="0"/>
              <a:cs typeface="Calibri" panose="020F0502020204030204" pitchFamily="34" charset="0"/>
            </a:endParaRPr>
          </a:p>
          <a:p>
            <a:pPr marL="0" indent="0"/>
            <a:r>
              <a:rPr lang="fr-FR" b="0" dirty="0">
                <a:latin typeface="Calibri" panose="020F0502020204030204" pitchFamily="34" charset="0"/>
                <a:cs typeface="Calibri" panose="020F0502020204030204" pitchFamily="34" charset="0"/>
              </a:rPr>
              <a:t>Un exemple en production d’écrits de ce qu’il ne faut pas faire</a:t>
            </a:r>
          </a:p>
          <a:p>
            <a:pPr>
              <a:buFontTx/>
              <a:buChar char="-"/>
            </a:pPr>
            <a:endParaRPr lang="fr-FR" b="0" dirty="0">
              <a:latin typeface="Calibri" panose="020F0502020204030204" pitchFamily="34" charset="0"/>
              <a:cs typeface="Calibri" panose="020F0502020204030204" pitchFamily="34" charset="0"/>
            </a:endParaRPr>
          </a:p>
          <a:p>
            <a:pPr>
              <a:buFontTx/>
              <a:buChar char="-"/>
            </a:pPr>
            <a:endParaRPr lang="fr-FR"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2560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6966" y="609600"/>
            <a:ext cx="9280634" cy="1143000"/>
          </a:xfrm>
        </p:spPr>
        <p:txBody>
          <a:bodyPr/>
          <a:lstStyle/>
          <a:p>
            <a:r>
              <a:rPr lang="fr-FR" sz="3600" dirty="0">
                <a:solidFill>
                  <a:schemeClr val="accent6">
                    <a:lumMod val="75000"/>
                  </a:schemeClr>
                </a:solidFill>
                <a:latin typeface="Calibri" panose="020F0502020204030204" pitchFamily="34" charset="0"/>
                <a:cs typeface="Calibri" panose="020F0502020204030204" pitchFamily="34" charset="0"/>
              </a:rPr>
              <a:t>Quelle type d’évaluation doit-on mettre en œuvre en maternelle ? </a:t>
            </a:r>
          </a:p>
        </p:txBody>
      </p:sp>
      <p:sp>
        <p:nvSpPr>
          <p:cNvPr id="3" name="Espace réservé du contenu 2"/>
          <p:cNvSpPr>
            <a:spLocks noGrp="1"/>
          </p:cNvSpPr>
          <p:nvPr>
            <p:ph idx="1"/>
          </p:nvPr>
        </p:nvSpPr>
        <p:spPr>
          <a:xfrm>
            <a:off x="1996966" y="1981200"/>
            <a:ext cx="9280634" cy="4114800"/>
          </a:xfrm>
        </p:spPr>
        <p:txBody>
          <a:bodyPr/>
          <a:lstStyle/>
          <a:p>
            <a:pPr>
              <a:buFont typeface="Arial" panose="020B0604020202020204" pitchFamily="34" charset="0"/>
              <a:buChar char="•"/>
            </a:pPr>
            <a:r>
              <a:rPr lang="fr-FR" b="0" dirty="0">
                <a:latin typeface="Calibri" panose="020F0502020204030204" pitchFamily="34" charset="0"/>
                <a:cs typeface="Calibri" panose="020F0502020204030204" pitchFamily="34" charset="0"/>
              </a:rPr>
              <a:t>Le carnet de suivi des apprentissages</a:t>
            </a:r>
          </a:p>
          <a:p>
            <a:pPr>
              <a:buFont typeface="Arial" panose="020B0604020202020204" pitchFamily="34" charset="0"/>
              <a:buChar char="•"/>
            </a:pPr>
            <a:r>
              <a:rPr lang="fr-FR" b="0" dirty="0">
                <a:latin typeface="Calibri" panose="020F0502020204030204" pitchFamily="34" charset="0"/>
                <a:cs typeface="Calibri" panose="020F0502020204030204" pitchFamily="34" charset="0"/>
              </a:rPr>
              <a:t>Le bilan de fin de GS</a:t>
            </a:r>
          </a:p>
          <a:p>
            <a:pPr>
              <a:buFont typeface="Arial" panose="020B0604020202020204" pitchFamily="34" charset="0"/>
              <a:buChar char="•"/>
            </a:pPr>
            <a:r>
              <a:rPr lang="fr-FR" b="0" dirty="0">
                <a:latin typeface="Calibri" panose="020F0502020204030204" pitchFamily="34" charset="0"/>
                <a:cs typeface="Calibri" panose="020F0502020204030204" pitchFamily="34" charset="0"/>
              </a:rPr>
              <a:t>La priorité à l’observation</a:t>
            </a:r>
          </a:p>
          <a:p>
            <a:pPr marL="0" indent="0"/>
            <a:endParaRPr lang="fr-FR" b="0" dirty="0">
              <a:latin typeface="Calibri" panose="020F0502020204030204" pitchFamily="34" charset="0"/>
              <a:cs typeface="Calibri" panose="020F0502020204030204" pitchFamily="34" charset="0"/>
            </a:endParaRPr>
          </a:p>
          <a:p>
            <a:pPr marL="0" indent="0"/>
            <a:endParaRPr lang="fr-FR"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4169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2098430" y="466962"/>
            <a:ext cx="7702061" cy="1470025"/>
          </a:xfrm>
        </p:spPr>
        <p:txBody>
          <a:bodyPr/>
          <a:lstStyle/>
          <a:p>
            <a:pPr eaLnBrk="1" hangingPunct="1">
              <a:buClr>
                <a:srgbClr val="00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3600" dirty="0">
                <a:solidFill>
                  <a:srgbClr val="FF0066"/>
                </a:solidFill>
              </a:rPr>
              <a:t>Principales conclusions</a:t>
            </a:r>
          </a:p>
        </p:txBody>
      </p:sp>
      <p:sp>
        <p:nvSpPr>
          <p:cNvPr id="2" name="ZoneTexte 1"/>
          <p:cNvSpPr txBox="1"/>
          <p:nvPr/>
        </p:nvSpPr>
        <p:spPr>
          <a:xfrm>
            <a:off x="1512278" y="2110154"/>
            <a:ext cx="10562491" cy="2516073"/>
          </a:xfrm>
          <a:prstGeom prst="rect">
            <a:avLst/>
          </a:prstGeom>
          <a:noFill/>
        </p:spPr>
        <p:txBody>
          <a:bodyPr wrap="square" rtlCol="0">
            <a:spAutoFit/>
          </a:bodyPr>
          <a:lstStyle/>
          <a:p>
            <a:pPr>
              <a:spcBef>
                <a:spcPts val="7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latin typeface="Calibri" panose="020F0502020204030204" pitchFamily="34" charset="0"/>
                <a:cs typeface="Calibri" panose="020F0502020204030204" pitchFamily="34" charset="0"/>
              </a:rPr>
              <a:t> Un changement culturel est nécessaire au-delà d’un changement de forme</a:t>
            </a:r>
          </a:p>
          <a:p>
            <a:pPr>
              <a:spcBef>
                <a:spcPts val="7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latin typeface="Calibri" panose="020F0502020204030204" pitchFamily="34" charset="0"/>
                <a:cs typeface="Calibri" panose="020F0502020204030204" pitchFamily="34" charset="0"/>
              </a:rPr>
              <a:t> Un état d’esprit à l’encontre des habitudes de notre système</a:t>
            </a:r>
          </a:p>
          <a:p>
            <a:pPr>
              <a:spcBef>
                <a:spcPts val="7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latin typeface="Calibri" panose="020F0502020204030204" pitchFamily="34" charset="0"/>
                <a:cs typeface="Calibri" panose="020F0502020204030204" pitchFamily="34" charset="0"/>
              </a:rPr>
              <a:t> La nécessité d’expliquer et de convaincre au-delà des enseignants</a:t>
            </a:r>
          </a:p>
          <a:p>
            <a:pPr>
              <a:spcBef>
                <a:spcPts val="7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sz="2800" dirty="0">
                <a:latin typeface="Calibri" panose="020F0502020204030204" pitchFamily="34" charset="0"/>
                <a:cs typeface="Calibri" panose="020F0502020204030204" pitchFamily="34" charset="0"/>
              </a:rPr>
              <a:t> Une vigilance au-delà de l’évaluation</a:t>
            </a:r>
          </a:p>
        </p:txBody>
      </p:sp>
    </p:spTree>
    <p:extLst>
      <p:ext uri="{BB962C8B-B14F-4D97-AF65-F5344CB8AC3E}">
        <p14:creationId xmlns:p14="http://schemas.microsoft.com/office/powerpoint/2010/main" val="24852793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0427" y="1387364"/>
            <a:ext cx="10163503" cy="1671145"/>
          </a:xfrm>
        </p:spPr>
        <p:txBody>
          <a:bodyPr/>
          <a:lstStyle/>
          <a:p>
            <a:r>
              <a:rPr lang="fr-FR" sz="4000" dirty="0">
                <a:solidFill>
                  <a:srgbClr val="FF0000"/>
                </a:solidFill>
              </a:rPr>
              <a:t>Un peu d’Histoire…</a:t>
            </a:r>
            <a:endParaRPr lang="fr-FR" sz="3200" i="1" dirty="0">
              <a:solidFill>
                <a:schemeClr val="accent6"/>
              </a:solidFill>
            </a:endParaRPr>
          </a:p>
        </p:txBody>
      </p:sp>
      <p:sp>
        <p:nvSpPr>
          <p:cNvPr id="5" name="ZoneTexte 4"/>
          <p:cNvSpPr txBox="1"/>
          <p:nvPr/>
        </p:nvSpPr>
        <p:spPr>
          <a:xfrm>
            <a:off x="1713186" y="3058509"/>
            <a:ext cx="9900744" cy="1384995"/>
          </a:xfrm>
          <a:prstGeom prst="rect">
            <a:avLst/>
          </a:prstGeom>
          <a:noFill/>
        </p:spPr>
        <p:txBody>
          <a:bodyPr wrap="square" rtlCol="0">
            <a:spAutoFit/>
          </a:bodyPr>
          <a:lstStyle/>
          <a:p>
            <a:r>
              <a:rPr lang="fr-FR" sz="2800" i="1" dirty="0">
                <a:solidFill>
                  <a:srgbClr val="002060"/>
                </a:solidFill>
                <a:latin typeface="Calibri" panose="020F0502020204030204" pitchFamily="34" charset="0"/>
                <a:cs typeface="Calibri" panose="020F0502020204030204" pitchFamily="34" charset="0"/>
              </a:rPr>
              <a:t>Où la lente transformation d’un système initialement prévu pour construire une élite et donner un bagage minimal à tous à un système qui cherche à permettre le progrès et la réussite de chacun</a:t>
            </a:r>
          </a:p>
        </p:txBody>
      </p:sp>
    </p:spTree>
    <p:extLst>
      <p:ext uri="{BB962C8B-B14F-4D97-AF65-F5344CB8AC3E}">
        <p14:creationId xmlns:p14="http://schemas.microsoft.com/office/powerpoint/2010/main" val="2825469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body"/>
          </p:nvPr>
        </p:nvSpPr>
        <p:spPr>
          <a:xfrm>
            <a:off x="1981201" y="1600201"/>
            <a:ext cx="8507413" cy="2898227"/>
          </a:xfrm>
        </p:spPr>
        <p:txBody>
          <a:bodyPr anchor="t"/>
          <a:lstStyle/>
          <a:p>
            <a:pPr marL="341313" indent="-341313" eaLnBrk="1" hangingPunct="1">
              <a:spcBef>
                <a:spcPts val="1200"/>
              </a:spcBef>
              <a:buClr>
                <a:srgbClr val="0000FF"/>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dirty="0">
                <a:solidFill>
                  <a:schemeClr val="accent6">
                    <a:lumMod val="75000"/>
                  </a:schemeClr>
                </a:solidFill>
              </a:rPr>
              <a:t>L’évaluation des compétences</a:t>
            </a:r>
          </a:p>
          <a:p>
            <a:pPr marL="341313" indent="-341313" eaLnBrk="1" hangingPunct="1">
              <a:spcBef>
                <a:spcPts val="1200"/>
              </a:spcBef>
              <a:buClr>
                <a:srgbClr val="0000FF"/>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fr-FR" altLang="fr-FR" dirty="0">
              <a:solidFill>
                <a:schemeClr val="accent6">
                  <a:lumMod val="75000"/>
                </a:schemeClr>
              </a:solidFill>
            </a:endParaRPr>
          </a:p>
          <a:p>
            <a:pPr marL="341313" indent="-341313" eaLnBrk="1" hangingPunct="1">
              <a:spcBef>
                <a:spcPts val="1000"/>
              </a:spcBef>
              <a:buClr>
                <a:srgbClr val="0000FF"/>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sz="4000" i="1" dirty="0">
                <a:solidFill>
                  <a:schemeClr val="accent6">
                    <a:lumMod val="75000"/>
                  </a:schemeClr>
                </a:solidFill>
              </a:rPr>
              <a:t>La situation en France</a:t>
            </a:r>
          </a:p>
        </p:txBody>
      </p:sp>
    </p:spTree>
    <p:extLst>
      <p:ext uri="{BB962C8B-B14F-4D97-AF65-F5344CB8AC3E}">
        <p14:creationId xmlns:p14="http://schemas.microsoft.com/office/powerpoint/2010/main" val="112543600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6145">
                                            <p:txEl>
                                              <p:pRg st="0" end="0"/>
                                            </p:txEl>
                                          </p:spTgt>
                                        </p:tgtEl>
                                        <p:attrNameLst>
                                          <p:attrName>style.visibility</p:attrName>
                                        </p:attrNameLst>
                                      </p:cBhvr>
                                      <p:to>
                                        <p:strVal val="visible"/>
                                      </p:to>
                                    </p:set>
                                    <p:animEffect transition="in" filter="checkerboard(across)">
                                      <p:cBhvr additive="repl">
                                        <p:cTn id="7" dur="500"/>
                                        <p:tgtEl>
                                          <p:spTgt spid="61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6145">
                                            <p:txEl>
                                              <p:pRg st="2" end="2"/>
                                            </p:txEl>
                                          </p:spTgt>
                                        </p:tgtEl>
                                        <p:attrNameLst>
                                          <p:attrName>style.visibility</p:attrName>
                                        </p:attrNameLst>
                                      </p:cBhvr>
                                      <p:to>
                                        <p:strVal val="visible"/>
                                      </p:to>
                                    </p:set>
                                    <p:animEffect transition="in" filter="checkerboard(across)">
                                      <p:cBhvr additive="repl">
                                        <p:cTn id="12" dur="500"/>
                                        <p:tgtEl>
                                          <p:spTgt spid="61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1847851" y="1"/>
            <a:ext cx="8569325" cy="836613"/>
          </a:xfrm>
        </p:spPr>
        <p:txBody>
          <a:bodyPr/>
          <a:lstStyle/>
          <a:p>
            <a:pPr eaLnBrk="1" hangingPunct="1">
              <a:buClr>
                <a:srgbClr val="00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a:solidFill>
                  <a:srgbClr val="0000FF"/>
                </a:solidFill>
              </a:rPr>
              <a:t>Une problématique déjà ancienne…</a:t>
            </a:r>
          </a:p>
        </p:txBody>
      </p:sp>
      <p:sp>
        <p:nvSpPr>
          <p:cNvPr id="7170" name="Rectangle 2"/>
          <p:cNvSpPr>
            <a:spLocks noGrp="1" noChangeArrowheads="1"/>
          </p:cNvSpPr>
          <p:nvPr>
            <p:ph type="body" idx="1"/>
          </p:nvPr>
        </p:nvSpPr>
        <p:spPr>
          <a:xfrm>
            <a:off x="1847851" y="1177158"/>
            <a:ext cx="9931564" cy="5176401"/>
          </a:xfrm>
        </p:spPr>
        <p:txBody>
          <a:bodyPr/>
          <a:lstStyle/>
          <a:p>
            <a:pPr eaLnBrk="1" hangingPunct="1">
              <a:lnSpc>
                <a:spcPct val="9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u="sng" dirty="0">
                <a:solidFill>
                  <a:schemeClr val="accent6">
                    <a:lumMod val="75000"/>
                  </a:schemeClr>
                </a:solidFill>
                <a:latin typeface="Calibri" panose="020F0502020204030204" pitchFamily="34" charset="0"/>
                <a:cs typeface="Calibri" panose="020F0502020204030204" pitchFamily="34" charset="0"/>
              </a:rPr>
              <a:t>Du classement aux notes </a:t>
            </a:r>
            <a:r>
              <a:rPr lang="fr-FR" altLang="fr-FR" sz="2400" b="0" dirty="0">
                <a:solidFill>
                  <a:schemeClr val="accent6">
                    <a:lumMod val="75000"/>
                  </a:schemeClr>
                </a:solidFill>
                <a:latin typeface="Calibri" panose="020F0502020204030204" pitchFamily="34" charset="0"/>
                <a:cs typeface="Calibri" panose="020F0502020204030204" pitchFamily="34" charset="0"/>
              </a:rPr>
              <a:t>: </a:t>
            </a:r>
          </a:p>
          <a:p>
            <a:pPr eaLnBrk="1" hangingPunct="1">
              <a:lnSpc>
                <a:spcPct val="90000"/>
              </a:lnSpc>
              <a:spcBef>
                <a:spcPts val="5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dirty="0">
                <a:solidFill>
                  <a:schemeClr val="accent6">
                    <a:lumMod val="75000"/>
                  </a:schemeClr>
                </a:solidFill>
                <a:latin typeface="Calibri" panose="020F0502020204030204" pitchFamily="34" charset="0"/>
                <a:cs typeface="Calibri" panose="020F0502020204030204" pitchFamily="34" charset="0"/>
                <a:sym typeface="Wingdings" panose="05000000000000000000" pitchFamily="2" charset="2"/>
              </a:rPr>
              <a:t></a:t>
            </a:r>
            <a:r>
              <a:rPr lang="fr-FR" altLang="fr-FR" sz="2400" b="0" dirty="0">
                <a:latin typeface="Calibri" panose="020F0502020204030204" pitchFamily="34" charset="0"/>
                <a:cs typeface="Calibri" panose="020F0502020204030204" pitchFamily="34" charset="0"/>
                <a:sym typeface="Wingdings" panose="05000000000000000000" pitchFamily="2" charset="2"/>
              </a:rPr>
              <a:t>	</a:t>
            </a:r>
            <a:r>
              <a:rPr lang="fr-FR" altLang="fr-FR" sz="2400" b="0" dirty="0">
                <a:solidFill>
                  <a:schemeClr val="accent6">
                    <a:lumMod val="75000"/>
                  </a:schemeClr>
                </a:solidFill>
                <a:latin typeface="Calibri" panose="020F0502020204030204" pitchFamily="34" charset="0"/>
                <a:cs typeface="Calibri" panose="020F0502020204030204" pitchFamily="34" charset="0"/>
              </a:rPr>
              <a:t>Les notes n’existaient pas avant le 19</a:t>
            </a:r>
            <a:r>
              <a:rPr lang="fr-FR" altLang="fr-FR" sz="2400" b="0" baseline="30000" dirty="0">
                <a:solidFill>
                  <a:schemeClr val="accent6">
                    <a:lumMod val="75000"/>
                  </a:schemeClr>
                </a:solidFill>
                <a:latin typeface="Calibri" panose="020F0502020204030204" pitchFamily="34" charset="0"/>
                <a:cs typeface="Calibri" panose="020F0502020204030204" pitchFamily="34" charset="0"/>
              </a:rPr>
              <a:t>ème</a:t>
            </a:r>
            <a:r>
              <a:rPr lang="fr-FR" altLang="fr-FR" sz="2400" b="0" dirty="0">
                <a:solidFill>
                  <a:schemeClr val="accent6">
                    <a:lumMod val="75000"/>
                  </a:schemeClr>
                </a:solidFill>
                <a:latin typeface="Calibri" panose="020F0502020204030204" pitchFamily="34" charset="0"/>
                <a:cs typeface="Calibri" panose="020F0502020204030204" pitchFamily="34" charset="0"/>
              </a:rPr>
              <a:t> siècle. </a:t>
            </a:r>
            <a:r>
              <a:rPr lang="fr-FR" altLang="fr-FR" sz="2400" b="0" dirty="0">
                <a:solidFill>
                  <a:srgbClr val="FF0066"/>
                </a:solidFill>
                <a:latin typeface="Calibri" panose="020F0502020204030204" pitchFamily="34" charset="0"/>
                <a:cs typeface="Calibri" panose="020F0502020204030204" pitchFamily="34" charset="0"/>
              </a:rPr>
              <a:t>Les compositions n’étaient pas notées mais classées</a:t>
            </a:r>
            <a:r>
              <a:rPr lang="fr-FR" altLang="fr-FR" sz="2400" b="0" dirty="0">
                <a:latin typeface="Calibri" panose="020F0502020204030204" pitchFamily="34" charset="0"/>
                <a:cs typeface="Calibri" panose="020F0502020204030204" pitchFamily="34" charset="0"/>
              </a:rPr>
              <a:t>. </a:t>
            </a:r>
            <a:r>
              <a:rPr lang="fr-FR" altLang="fr-FR" sz="2400" b="0" dirty="0">
                <a:solidFill>
                  <a:schemeClr val="accent6">
                    <a:lumMod val="75000"/>
                  </a:schemeClr>
                </a:solidFill>
                <a:latin typeface="Calibri" panose="020F0502020204030204" pitchFamily="34" charset="0"/>
                <a:cs typeface="Calibri" panose="020F0502020204030204" pitchFamily="34" charset="0"/>
              </a:rPr>
              <a:t>Des</a:t>
            </a:r>
            <a:r>
              <a:rPr lang="fr-FR" altLang="fr-FR" sz="2400" b="0" dirty="0">
                <a:latin typeface="Calibri" panose="020F0502020204030204" pitchFamily="34" charset="0"/>
                <a:cs typeface="Calibri" panose="020F0502020204030204" pitchFamily="34" charset="0"/>
              </a:rPr>
              <a:t> </a:t>
            </a:r>
            <a:r>
              <a:rPr lang="fr-FR" altLang="fr-FR" sz="2400" b="0" dirty="0">
                <a:solidFill>
                  <a:srgbClr val="FF0066"/>
                </a:solidFill>
                <a:latin typeface="Calibri" panose="020F0502020204030204" pitchFamily="34" charset="0"/>
                <a:cs typeface="Calibri" panose="020F0502020204030204" pitchFamily="34" charset="0"/>
              </a:rPr>
              <a:t>places d’honneur</a:t>
            </a:r>
            <a:r>
              <a:rPr lang="fr-FR" altLang="fr-FR" sz="2400" b="0" dirty="0">
                <a:latin typeface="Calibri" panose="020F0502020204030204" pitchFamily="34" charset="0"/>
                <a:cs typeface="Calibri" panose="020F0502020204030204" pitchFamily="34" charset="0"/>
              </a:rPr>
              <a:t> </a:t>
            </a:r>
            <a:r>
              <a:rPr lang="fr-FR" altLang="fr-FR" sz="2400" b="0" dirty="0">
                <a:solidFill>
                  <a:schemeClr val="accent6">
                    <a:lumMod val="75000"/>
                  </a:schemeClr>
                </a:solidFill>
                <a:latin typeface="Calibri" panose="020F0502020204030204" pitchFamily="34" charset="0"/>
                <a:cs typeface="Calibri" panose="020F0502020204030204" pitchFamily="34" charset="0"/>
              </a:rPr>
              <a:t>étaient décernées aux premiers. Le but était de </a:t>
            </a:r>
            <a:r>
              <a:rPr lang="fr-FR" altLang="fr-FR" sz="2400" b="0" dirty="0">
                <a:solidFill>
                  <a:srgbClr val="FF0066"/>
                </a:solidFill>
                <a:latin typeface="Calibri" panose="020F0502020204030204" pitchFamily="34" charset="0"/>
                <a:cs typeface="Calibri" panose="020F0502020204030204" pitchFamily="34" charset="0"/>
              </a:rPr>
              <a:t>provoquer une émulation entre les élèves</a:t>
            </a:r>
            <a:r>
              <a:rPr lang="fr-FR" altLang="fr-FR" sz="2400" b="0" dirty="0">
                <a:latin typeface="Calibri" panose="020F0502020204030204" pitchFamily="34" charset="0"/>
                <a:cs typeface="Calibri" panose="020F0502020204030204" pitchFamily="34" charset="0"/>
              </a:rPr>
              <a:t>. </a:t>
            </a:r>
          </a:p>
          <a:p>
            <a:pPr eaLnBrk="1" hangingPunct="1">
              <a:lnSpc>
                <a:spcPct val="90000"/>
              </a:lnSpc>
              <a:spcBef>
                <a:spcPts val="55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dirty="0">
                <a:solidFill>
                  <a:schemeClr val="accent6">
                    <a:lumMod val="75000"/>
                  </a:schemeClr>
                </a:solidFill>
                <a:latin typeface="Calibri" panose="020F0502020204030204" pitchFamily="34" charset="0"/>
                <a:cs typeface="Calibri" panose="020F0502020204030204" pitchFamily="34" charset="0"/>
              </a:rPr>
              <a:t>Ce n’est </a:t>
            </a:r>
            <a:r>
              <a:rPr lang="fr-FR" altLang="fr-FR" sz="2400" b="0" dirty="0">
                <a:solidFill>
                  <a:srgbClr val="FF0066"/>
                </a:solidFill>
                <a:latin typeface="Calibri" panose="020F0502020204030204" pitchFamily="34" charset="0"/>
                <a:cs typeface="Calibri" panose="020F0502020204030204" pitchFamily="34" charset="0"/>
              </a:rPr>
              <a:t>qu’en 1890</a:t>
            </a:r>
            <a:r>
              <a:rPr lang="fr-FR" altLang="fr-FR" sz="2400" b="0" dirty="0">
                <a:latin typeface="Calibri" panose="020F0502020204030204" pitchFamily="34" charset="0"/>
                <a:cs typeface="Calibri" panose="020F0502020204030204" pitchFamily="34" charset="0"/>
              </a:rPr>
              <a:t> </a:t>
            </a:r>
            <a:r>
              <a:rPr lang="fr-FR" altLang="fr-FR" sz="2400" b="0" dirty="0">
                <a:solidFill>
                  <a:schemeClr val="accent6">
                    <a:lumMod val="75000"/>
                  </a:schemeClr>
                </a:solidFill>
                <a:latin typeface="Calibri" panose="020F0502020204030204" pitchFamily="34" charset="0"/>
                <a:cs typeface="Calibri" panose="020F0502020204030204" pitchFamily="34" charset="0"/>
              </a:rPr>
              <a:t>que la </a:t>
            </a:r>
            <a:r>
              <a:rPr lang="fr-FR" altLang="fr-FR" sz="2400" b="0" dirty="0">
                <a:solidFill>
                  <a:srgbClr val="FF0066"/>
                </a:solidFill>
                <a:latin typeface="Calibri" panose="020F0502020204030204" pitchFamily="34" charset="0"/>
                <a:cs typeface="Calibri" panose="020F0502020204030204" pitchFamily="34" charset="0"/>
              </a:rPr>
              <a:t>notation chiffrée devient obligatoire pour les compositions trimestrielles.</a:t>
            </a:r>
            <a:r>
              <a:rPr lang="fr-FR" altLang="fr-FR" sz="2400" b="0" dirty="0">
                <a:latin typeface="Calibri" panose="020F0502020204030204" pitchFamily="34" charset="0"/>
                <a:cs typeface="Calibri" panose="020F0502020204030204" pitchFamily="34" charset="0"/>
              </a:rPr>
              <a:t> </a:t>
            </a:r>
            <a:r>
              <a:rPr lang="fr-FR" altLang="fr-FR" sz="2400" b="0" i="1" dirty="0">
                <a:solidFill>
                  <a:schemeClr val="accent6">
                    <a:lumMod val="75000"/>
                  </a:schemeClr>
                </a:solidFill>
                <a:latin typeface="Calibri" panose="020F0502020204030204" pitchFamily="34" charset="0"/>
                <a:cs typeface="Calibri" panose="020F0502020204030204" pitchFamily="34" charset="0"/>
              </a:rPr>
              <a:t>« La </a:t>
            </a:r>
            <a:r>
              <a:rPr lang="fr-FR" altLang="fr-FR" sz="2400" b="0" i="1" dirty="0">
                <a:solidFill>
                  <a:srgbClr val="FF0066"/>
                </a:solidFill>
                <a:latin typeface="Calibri" panose="020F0502020204030204" pitchFamily="34" charset="0"/>
                <a:cs typeface="Calibri" panose="020F0502020204030204" pitchFamily="34" charset="0"/>
              </a:rPr>
              <a:t>notation chiffrée</a:t>
            </a:r>
            <a:r>
              <a:rPr lang="fr-FR" altLang="fr-FR" sz="2400" b="0" i="1" dirty="0">
                <a:latin typeface="Calibri" panose="020F0502020204030204" pitchFamily="34" charset="0"/>
                <a:cs typeface="Calibri" panose="020F0502020204030204" pitchFamily="34" charset="0"/>
              </a:rPr>
              <a:t> </a:t>
            </a:r>
            <a:r>
              <a:rPr lang="fr-FR" altLang="fr-FR" sz="2400" b="0" i="1" dirty="0">
                <a:solidFill>
                  <a:schemeClr val="accent6">
                    <a:lumMod val="75000"/>
                  </a:schemeClr>
                </a:solidFill>
                <a:latin typeface="Calibri" panose="020F0502020204030204" pitchFamily="34" charset="0"/>
                <a:cs typeface="Calibri" panose="020F0502020204030204" pitchFamily="34" charset="0"/>
              </a:rPr>
              <a:t>vise notamment à </a:t>
            </a:r>
            <a:r>
              <a:rPr lang="fr-FR" altLang="fr-FR" sz="2400" b="0" i="1" dirty="0">
                <a:solidFill>
                  <a:srgbClr val="FF0066"/>
                </a:solidFill>
                <a:latin typeface="Calibri" panose="020F0502020204030204" pitchFamily="34" charset="0"/>
                <a:cs typeface="Calibri" panose="020F0502020204030204" pitchFamily="34" charset="0"/>
              </a:rPr>
              <a:t>affiner la hiérarchisation des résultats</a:t>
            </a:r>
            <a:r>
              <a:rPr lang="fr-FR" altLang="fr-FR" sz="2400" b="0" i="1" dirty="0">
                <a:solidFill>
                  <a:schemeClr val="accent6">
                    <a:lumMod val="75000"/>
                  </a:schemeClr>
                </a:solidFill>
                <a:latin typeface="Calibri" panose="020F0502020204030204" pitchFamily="34" charset="0"/>
                <a:cs typeface="Calibri" panose="020F0502020204030204" pitchFamily="34" charset="0"/>
              </a:rPr>
              <a:t>, en vue de faciliter la sélection d’une élite. »</a:t>
            </a:r>
            <a:r>
              <a:rPr lang="fr-FR" altLang="fr-FR" sz="2400" b="0" i="1" dirty="0">
                <a:latin typeface="Calibri" panose="020F0502020204030204" pitchFamily="34" charset="0"/>
                <a:cs typeface="Calibri" panose="020F0502020204030204" pitchFamily="34" charset="0"/>
              </a:rPr>
              <a:t>  </a:t>
            </a:r>
          </a:p>
          <a:p>
            <a:pPr eaLnBrk="1" hangingPunct="1">
              <a:lnSpc>
                <a:spcPct val="90000"/>
              </a:lnSpc>
              <a:spcBef>
                <a:spcPts val="55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i="1" dirty="0">
                <a:solidFill>
                  <a:schemeClr val="accent6">
                    <a:lumMod val="75000"/>
                  </a:schemeClr>
                </a:solidFill>
                <a:latin typeface="Calibri" panose="020F0502020204030204" pitchFamily="34" charset="0"/>
                <a:cs typeface="Calibri" panose="020F0502020204030204" pitchFamily="34" charset="0"/>
              </a:rPr>
              <a:t>Dans cet esprit, c’est la note sur 20 qui est privilégiée, plus pointue que celle sur 10, en vigueur à l’école primaire. Elle s’accompagne toujours de </a:t>
            </a:r>
            <a:r>
              <a:rPr lang="fr-FR" altLang="fr-FR" sz="2400" b="0" i="1" dirty="0">
                <a:solidFill>
                  <a:srgbClr val="FF0066"/>
                </a:solidFill>
                <a:latin typeface="Calibri" panose="020F0502020204030204" pitchFamily="34" charset="0"/>
                <a:cs typeface="Calibri" panose="020F0502020204030204" pitchFamily="34" charset="0"/>
              </a:rPr>
              <a:t>classements et de prix</a:t>
            </a:r>
            <a:r>
              <a:rPr lang="fr-FR" altLang="fr-FR" sz="2400" b="0" i="1" dirty="0">
                <a:latin typeface="Calibri" panose="020F0502020204030204" pitchFamily="34" charset="0"/>
                <a:cs typeface="Calibri" panose="020F0502020204030204" pitchFamily="34" charset="0"/>
              </a:rPr>
              <a:t>, </a:t>
            </a:r>
            <a:r>
              <a:rPr lang="fr-FR" altLang="fr-FR" sz="2400" b="0" i="1" dirty="0">
                <a:solidFill>
                  <a:srgbClr val="FF0066"/>
                </a:solidFill>
                <a:latin typeface="Calibri" panose="020F0502020204030204" pitchFamily="34" charset="0"/>
                <a:cs typeface="Calibri" panose="020F0502020204030204" pitchFamily="34" charset="0"/>
              </a:rPr>
              <a:t>avec une théâtralisation des résultats</a:t>
            </a:r>
            <a:r>
              <a:rPr lang="fr-FR" altLang="fr-FR" sz="2400" b="0" i="1" dirty="0">
                <a:latin typeface="Calibri" panose="020F0502020204030204" pitchFamily="34" charset="0"/>
                <a:cs typeface="Calibri" panose="020F0502020204030204" pitchFamily="34" charset="0"/>
              </a:rPr>
              <a:t>. </a:t>
            </a:r>
          </a:p>
          <a:p>
            <a:pPr eaLnBrk="1" hangingPunct="1">
              <a:lnSpc>
                <a:spcPct val="90000"/>
              </a:lnSpc>
              <a:spcBef>
                <a:spcPts val="550"/>
              </a:spcBef>
              <a:buClr>
                <a:srgbClr val="FF0066"/>
              </a:buClr>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i="1" dirty="0">
                <a:solidFill>
                  <a:srgbClr val="FF0066"/>
                </a:solidFill>
                <a:latin typeface="Calibri" panose="020F0502020204030204" pitchFamily="34" charset="0"/>
                <a:cs typeface="Calibri" panose="020F0502020204030204" pitchFamily="34" charset="0"/>
              </a:rPr>
              <a:t>La note chiffrée, c’est aussi un moyen de discipline</a:t>
            </a:r>
            <a:r>
              <a:rPr lang="fr-FR" altLang="fr-FR" sz="2400" b="0" i="1" dirty="0">
                <a:solidFill>
                  <a:schemeClr val="accent6">
                    <a:lumMod val="75000"/>
                  </a:schemeClr>
                </a:solidFill>
                <a:latin typeface="Calibri" panose="020F0502020204030204" pitchFamily="34" charset="0"/>
                <a:cs typeface="Calibri" panose="020F0502020204030204" pitchFamily="34" charset="0"/>
              </a:rPr>
              <a:t> jugé </a:t>
            </a:r>
            <a:r>
              <a:rPr lang="fr-FR" altLang="fr-FR" sz="2400" b="0" i="1" dirty="0">
                <a:solidFill>
                  <a:srgbClr val="FF0066"/>
                </a:solidFill>
                <a:latin typeface="Calibri" panose="020F0502020204030204" pitchFamily="34" charset="0"/>
                <a:cs typeface="Calibri" panose="020F0502020204030204" pitchFamily="34" charset="0"/>
              </a:rPr>
              <a:t>"très efficace"</a:t>
            </a:r>
            <a:r>
              <a:rPr lang="fr-FR" altLang="fr-FR" sz="2400" b="0" i="1" dirty="0">
                <a:latin typeface="Calibri" panose="020F0502020204030204" pitchFamily="34" charset="0"/>
                <a:cs typeface="Calibri" panose="020F0502020204030204" pitchFamily="34" charset="0"/>
              </a:rPr>
              <a:t> : </a:t>
            </a:r>
            <a:r>
              <a:rPr lang="fr-FR" altLang="fr-FR" sz="2400" b="0" i="1" dirty="0">
                <a:solidFill>
                  <a:schemeClr val="accent6">
                    <a:lumMod val="75000"/>
                  </a:schemeClr>
                </a:solidFill>
                <a:latin typeface="Calibri" panose="020F0502020204030204" pitchFamily="34" charset="0"/>
                <a:cs typeface="Calibri" panose="020F0502020204030204" pitchFamily="34" charset="0"/>
              </a:rPr>
              <a:t>l’arrêté de 1890 classe la mauvaise note parmi les punitions autorisées, aux côtés du devoir à refaire ou de la retenue…</a:t>
            </a:r>
          </a:p>
        </p:txBody>
      </p:sp>
    </p:spTree>
    <p:extLst>
      <p:ext uri="{BB962C8B-B14F-4D97-AF65-F5344CB8AC3E}">
        <p14:creationId xmlns:p14="http://schemas.microsoft.com/office/powerpoint/2010/main" val="87781008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7169"/>
                                        </p:tgtEl>
                                        <p:attrNameLst>
                                          <p:attrName>style.visibility</p:attrName>
                                        </p:attrNameLst>
                                      </p:cBhvr>
                                      <p:to>
                                        <p:strVal val="visible"/>
                                      </p:to>
                                    </p:set>
                                    <p:animEffect transition="in" filter="checkerboard(across)">
                                      <p:cBhvr additive="repl">
                                        <p:cTn id="7" dur="500"/>
                                        <p:tgtEl>
                                          <p:spTgt spid="71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7170">
                                            <p:txEl>
                                              <p:pRg st="0" end="0"/>
                                            </p:txEl>
                                          </p:spTgt>
                                        </p:tgtEl>
                                        <p:attrNameLst>
                                          <p:attrName>style.visibility</p:attrName>
                                        </p:attrNameLst>
                                      </p:cBhvr>
                                      <p:to>
                                        <p:strVal val="visible"/>
                                      </p:to>
                                    </p:set>
                                    <p:animEffect transition="in" filter="checkerboard(across)">
                                      <p:cBhvr additive="repl">
                                        <p:cTn id="12" dur="500"/>
                                        <p:tgtEl>
                                          <p:spTgt spid="717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additive="repl">
                                        <p:cTn id="16" dur="1" fill="hold">
                                          <p:stCondLst>
                                            <p:cond delay="0"/>
                                          </p:stCondLst>
                                        </p:cTn>
                                        <p:tgtEl>
                                          <p:spTgt spid="7170">
                                            <p:txEl>
                                              <p:pRg st="1" end="1"/>
                                            </p:txEl>
                                          </p:spTgt>
                                        </p:tgtEl>
                                        <p:attrNameLst>
                                          <p:attrName>style.visibility</p:attrName>
                                        </p:attrNameLst>
                                      </p:cBhvr>
                                      <p:to>
                                        <p:strVal val="visible"/>
                                      </p:to>
                                    </p:set>
                                    <p:animEffect transition="in" filter="checkerboard(across)">
                                      <p:cBhvr additive="repl">
                                        <p:cTn id="17" dur="500"/>
                                        <p:tgtEl>
                                          <p:spTgt spid="717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additive="repl">
                                        <p:cTn id="21" dur="1" fill="hold">
                                          <p:stCondLst>
                                            <p:cond delay="0"/>
                                          </p:stCondLst>
                                        </p:cTn>
                                        <p:tgtEl>
                                          <p:spTgt spid="7170">
                                            <p:txEl>
                                              <p:pRg st="2" end="2"/>
                                            </p:txEl>
                                          </p:spTgt>
                                        </p:tgtEl>
                                        <p:attrNameLst>
                                          <p:attrName>style.visibility</p:attrName>
                                        </p:attrNameLst>
                                      </p:cBhvr>
                                      <p:to>
                                        <p:strVal val="visible"/>
                                      </p:to>
                                    </p:set>
                                    <p:animEffect transition="in" filter="checkerboard(across)">
                                      <p:cBhvr additive="repl">
                                        <p:cTn id="22" dur="500"/>
                                        <p:tgtEl>
                                          <p:spTgt spid="717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additive="repl">
                                        <p:cTn id="26" dur="1" fill="hold">
                                          <p:stCondLst>
                                            <p:cond delay="0"/>
                                          </p:stCondLst>
                                        </p:cTn>
                                        <p:tgtEl>
                                          <p:spTgt spid="7170">
                                            <p:txEl>
                                              <p:pRg st="3" end="3"/>
                                            </p:txEl>
                                          </p:spTgt>
                                        </p:tgtEl>
                                        <p:attrNameLst>
                                          <p:attrName>style.visibility</p:attrName>
                                        </p:attrNameLst>
                                      </p:cBhvr>
                                      <p:to>
                                        <p:strVal val="visible"/>
                                      </p:to>
                                    </p:set>
                                    <p:animEffect transition="in" filter="checkerboard(across)">
                                      <p:cBhvr additive="repl">
                                        <p:cTn id="27" dur="500"/>
                                        <p:tgtEl>
                                          <p:spTgt spid="7170">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additive="repl">
                                        <p:cTn id="31" dur="1" fill="hold">
                                          <p:stCondLst>
                                            <p:cond delay="0"/>
                                          </p:stCondLst>
                                        </p:cTn>
                                        <p:tgtEl>
                                          <p:spTgt spid="7170">
                                            <p:txEl>
                                              <p:pRg st="4" end="4"/>
                                            </p:txEl>
                                          </p:spTgt>
                                        </p:tgtEl>
                                        <p:attrNameLst>
                                          <p:attrName>style.visibility</p:attrName>
                                        </p:attrNameLst>
                                      </p:cBhvr>
                                      <p:to>
                                        <p:strVal val="visible"/>
                                      </p:to>
                                    </p:set>
                                    <p:animEffect transition="in" filter="checkerboard(across)">
                                      <p:cBhvr additive="repl">
                                        <p:cTn id="32" dur="500"/>
                                        <p:tgtEl>
                                          <p:spTgt spid="7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body"/>
          </p:nvPr>
        </p:nvSpPr>
        <p:spPr>
          <a:xfrm>
            <a:off x="1880846" y="537645"/>
            <a:ext cx="9931563" cy="5745924"/>
          </a:xfrm>
        </p:spPr>
        <p:txBody>
          <a:bodyPr anchor="t"/>
          <a:lstStyle/>
          <a:p>
            <a:pPr algn="l" eaLnBrk="1" hangingPunct="1">
              <a:spcBef>
                <a:spcPts val="500"/>
              </a:spcBef>
              <a:buClr>
                <a:srgbClr val="FF0066"/>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sz="2400" u="sng" dirty="0">
                <a:solidFill>
                  <a:schemeClr val="tx1"/>
                </a:solidFill>
                <a:latin typeface="Calibri" panose="020F0502020204030204" pitchFamily="34" charset="0"/>
                <a:cs typeface="Calibri" panose="020F0502020204030204" pitchFamily="34" charset="0"/>
              </a:rPr>
              <a:t>Un virage il y a bientôt cinquante ans </a:t>
            </a:r>
            <a:r>
              <a:rPr lang="fr-FR" altLang="fr-FR" sz="2400" dirty="0">
                <a:solidFill>
                  <a:schemeClr val="tx1"/>
                </a:solidFill>
                <a:latin typeface="Calibri" panose="020F0502020204030204" pitchFamily="34" charset="0"/>
                <a:cs typeface="Calibri" panose="020F0502020204030204" pitchFamily="34" charset="0"/>
              </a:rPr>
              <a:t>: </a:t>
            </a:r>
          </a:p>
          <a:p>
            <a:pPr marL="342900" indent="-342900" algn="l" eaLnBrk="1" hangingPunct="1">
              <a:spcBef>
                <a:spcPts val="500"/>
              </a:spcBef>
              <a:buClr>
                <a:srgbClr val="FF0066"/>
              </a:buClr>
              <a:buFont typeface="Wingdings" panose="05000000000000000000" pitchFamily="2" charset="2"/>
              <a:buChar char="û"/>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sz="2200" dirty="0">
                <a:solidFill>
                  <a:schemeClr val="tx1"/>
                </a:solidFill>
                <a:latin typeface="Calibri" panose="020F0502020204030204" pitchFamily="34" charset="0"/>
                <a:cs typeface="Calibri" panose="020F0502020204030204" pitchFamily="34" charset="0"/>
              </a:rPr>
              <a:t>A</a:t>
            </a:r>
            <a:r>
              <a:rPr lang="fr-FR" altLang="fr-FR" sz="2200" dirty="0">
                <a:solidFill>
                  <a:schemeClr val="accent6">
                    <a:lumMod val="75000"/>
                  </a:schemeClr>
                </a:solidFill>
                <a:latin typeface="Calibri" panose="020F0502020204030204" pitchFamily="34" charset="0"/>
                <a:cs typeface="Calibri" panose="020F0502020204030204" pitchFamily="34" charset="0"/>
              </a:rPr>
              <a:t>u cours des années 70, l’école élémentaire découvre la pédagogie par objectifs. Une approche des apprentissages par les compétences  s’inscrit alors dans la réflexion pédagogique et la formation des maîtres.</a:t>
            </a:r>
          </a:p>
          <a:p>
            <a:pPr marL="341313" indent="-341313" algn="l" eaLnBrk="1" hangingPunct="1">
              <a:spcBef>
                <a:spcPts val="2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fr-FR" altLang="fr-FR" sz="600" dirty="0">
              <a:solidFill>
                <a:schemeClr val="accent6">
                  <a:lumMod val="75000"/>
                </a:schemeClr>
              </a:solidFill>
              <a:latin typeface="Calibri" panose="020F0502020204030204" pitchFamily="34" charset="0"/>
              <a:cs typeface="Calibri" panose="020F0502020204030204" pitchFamily="34" charset="0"/>
            </a:endParaRPr>
          </a:p>
          <a:p>
            <a:pPr marL="341313" indent="-341313" algn="l" eaLnBrk="1" hangingPunct="1">
              <a:spcBef>
                <a:spcPts val="5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sz="2200" dirty="0">
                <a:solidFill>
                  <a:schemeClr val="accent6">
                    <a:lumMod val="75000"/>
                  </a:schemeClr>
                </a:solidFill>
                <a:latin typeface="Calibri" panose="020F0502020204030204" pitchFamily="34" charset="0"/>
                <a:cs typeface="Calibri" panose="020F0502020204030204" pitchFamily="34" charset="0"/>
              </a:rPr>
              <a:t>La circulaire du 6 janvier 1969, relative aux compositions, notes et classements, dit ceci : Les compositions (contrôle sommatif et final) sont supprimées et remplacées par des exercices de contrôle plus réguliers (contrôle continu). De plus, on substitue à la notation chiffrée de 0 à 20 une échelle d’appréciation à 5 niveaux (de A à E ou de 1 à 5).</a:t>
            </a:r>
          </a:p>
          <a:p>
            <a:pPr marL="341313" indent="-341313" algn="l" eaLnBrk="1" hangingPunct="1">
              <a:spcBef>
                <a:spcPts val="500"/>
              </a:spcBef>
              <a:buClr>
                <a:srgbClr val="FF0066"/>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sz="2200" dirty="0">
                <a:solidFill>
                  <a:schemeClr val="accent6">
                    <a:lumMod val="60000"/>
                    <a:lumOff val="40000"/>
                  </a:schemeClr>
                </a:solidFill>
                <a:latin typeface="Calibri" panose="020F0502020204030204" pitchFamily="34" charset="0"/>
                <a:cs typeface="Calibri" panose="020F0502020204030204" pitchFamily="34" charset="0"/>
              </a:rPr>
              <a:t>	</a:t>
            </a:r>
            <a:r>
              <a:rPr lang="fr-FR" altLang="fr-FR" sz="2200" i="1" dirty="0">
                <a:solidFill>
                  <a:srgbClr val="FF0066"/>
                </a:solidFill>
                <a:latin typeface="Calibri" panose="020F0502020204030204" pitchFamily="34" charset="0"/>
                <a:cs typeface="Calibri" panose="020F0502020204030204" pitchFamily="34" charset="0"/>
                <a:sym typeface="Wingdings" panose="05000000000000000000" pitchFamily="2" charset="2"/>
              </a:rPr>
              <a:t></a:t>
            </a:r>
            <a:r>
              <a:rPr lang="fr-FR" altLang="fr-FR" sz="2200" i="1" dirty="0">
                <a:solidFill>
                  <a:srgbClr val="FF0066"/>
                </a:solidFill>
                <a:latin typeface="Calibri" panose="020F0502020204030204" pitchFamily="34" charset="0"/>
                <a:cs typeface="Calibri" panose="020F0502020204030204" pitchFamily="34" charset="0"/>
              </a:rPr>
              <a:t> Classement et compétition instaurée au sein de la classe sont contestés comme point d’appui de l’appréciation des connaissances des élèves</a:t>
            </a:r>
          </a:p>
          <a:p>
            <a:pPr marL="341313" indent="-341313" algn="l"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sz="2200" i="1" dirty="0">
                <a:solidFill>
                  <a:srgbClr val="FF0066"/>
                </a:solidFill>
                <a:latin typeface="Calibri" panose="020F0502020204030204" pitchFamily="34" charset="0"/>
                <a:cs typeface="Calibri" panose="020F0502020204030204" pitchFamily="34" charset="0"/>
              </a:rPr>
              <a:t>	</a:t>
            </a:r>
            <a:r>
              <a:rPr lang="fr-FR" altLang="fr-FR" sz="2200" i="1" dirty="0">
                <a:solidFill>
                  <a:srgbClr val="FF0066"/>
                </a:solidFill>
                <a:latin typeface="Calibri" panose="020F0502020204030204" pitchFamily="34" charset="0"/>
                <a:cs typeface="Calibri" panose="020F0502020204030204" pitchFamily="34" charset="0"/>
                <a:sym typeface="Wingdings" panose="05000000000000000000" pitchFamily="2" charset="2"/>
              </a:rPr>
              <a:t></a:t>
            </a:r>
            <a:r>
              <a:rPr lang="fr-FR" altLang="fr-FR" sz="2200" i="1" dirty="0">
                <a:solidFill>
                  <a:srgbClr val="FF0066"/>
                </a:solidFill>
                <a:latin typeface="Calibri" panose="020F0502020204030204" pitchFamily="34" charset="0"/>
                <a:cs typeface="Calibri" panose="020F0502020204030204" pitchFamily="34" charset="0"/>
              </a:rPr>
              <a:t> Primauté de la confrontation à la norme est abandonnée au profit de la prise en compte de la démarche de l’élève</a:t>
            </a:r>
          </a:p>
          <a:p>
            <a:pPr marL="341313" indent="-341313" algn="l"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fr-FR" altLang="fr-FR" sz="600" dirty="0">
              <a:solidFill>
                <a:schemeClr val="accent6">
                  <a:lumMod val="60000"/>
                  <a:lumOff val="40000"/>
                </a:schemeClr>
              </a:solidFill>
              <a:latin typeface="Calibri" panose="020F0502020204030204" pitchFamily="34" charset="0"/>
              <a:cs typeface="Calibri" panose="020F0502020204030204" pitchFamily="34" charset="0"/>
            </a:endParaRPr>
          </a:p>
          <a:p>
            <a:pPr marL="341313" indent="-341313" algn="l" eaLnBrk="1" hangingPunct="1">
              <a:spcBef>
                <a:spcPts val="600"/>
              </a:spcBef>
              <a:buClr>
                <a:srgbClr val="FF0066"/>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sz="2200" dirty="0">
                <a:solidFill>
                  <a:schemeClr val="accent6">
                    <a:lumMod val="75000"/>
                  </a:schemeClr>
                </a:solidFill>
                <a:latin typeface="Calibri" panose="020F0502020204030204" pitchFamily="34" charset="0"/>
                <a:cs typeface="Calibri" panose="020F0502020204030204" pitchFamily="34" charset="0"/>
                <a:sym typeface="Wingdings" panose="05000000000000000000" pitchFamily="2" charset="2"/>
              </a:rPr>
              <a:t>	</a:t>
            </a:r>
            <a:r>
              <a:rPr lang="fr-FR" altLang="fr-FR" sz="2200" dirty="0">
                <a:solidFill>
                  <a:schemeClr val="accent6">
                    <a:lumMod val="75000"/>
                  </a:schemeClr>
                </a:solidFill>
                <a:latin typeface="Calibri" panose="020F0502020204030204" pitchFamily="34" charset="0"/>
                <a:cs typeface="Calibri" panose="020F0502020204030204" pitchFamily="34" charset="0"/>
              </a:rPr>
              <a:t>Plus que les performances finales, ce sont les progrès de l’élève que l’on veut désormais repérer. </a:t>
            </a:r>
          </a:p>
          <a:p>
            <a:pPr marL="341313" indent="-341313" algn="l"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fr-FR" altLang="fr-FR" sz="2400" dirty="0"/>
          </a:p>
        </p:txBody>
      </p:sp>
    </p:spTree>
    <p:extLst>
      <p:ext uri="{BB962C8B-B14F-4D97-AF65-F5344CB8AC3E}">
        <p14:creationId xmlns:p14="http://schemas.microsoft.com/office/powerpoint/2010/main" val="253829851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8193">
                                            <p:txEl>
                                              <p:pRg st="0" end="0"/>
                                            </p:txEl>
                                          </p:spTgt>
                                        </p:tgtEl>
                                        <p:attrNameLst>
                                          <p:attrName>style.visibility</p:attrName>
                                        </p:attrNameLst>
                                      </p:cBhvr>
                                      <p:to>
                                        <p:strVal val="visible"/>
                                      </p:to>
                                    </p:set>
                                    <p:animEffect transition="in" filter="checkerboard(across)">
                                      <p:cBhvr additive="repl">
                                        <p:cTn id="7" dur="500"/>
                                        <p:tgtEl>
                                          <p:spTgt spid="81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8193">
                                            <p:txEl>
                                              <p:pRg st="1" end="1"/>
                                            </p:txEl>
                                          </p:spTgt>
                                        </p:tgtEl>
                                        <p:attrNameLst>
                                          <p:attrName>style.visibility</p:attrName>
                                        </p:attrNameLst>
                                      </p:cBhvr>
                                      <p:to>
                                        <p:strVal val="visible"/>
                                      </p:to>
                                    </p:set>
                                    <p:animEffect transition="in" filter="checkerboard(across)">
                                      <p:cBhvr additive="repl">
                                        <p:cTn id="12" dur="500"/>
                                        <p:tgtEl>
                                          <p:spTgt spid="81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additive="repl">
                                        <p:cTn id="16" dur="1" fill="hold">
                                          <p:stCondLst>
                                            <p:cond delay="0"/>
                                          </p:stCondLst>
                                        </p:cTn>
                                        <p:tgtEl>
                                          <p:spTgt spid="8193">
                                            <p:txEl>
                                              <p:pRg st="3" end="3"/>
                                            </p:txEl>
                                          </p:spTgt>
                                        </p:tgtEl>
                                        <p:attrNameLst>
                                          <p:attrName>style.visibility</p:attrName>
                                        </p:attrNameLst>
                                      </p:cBhvr>
                                      <p:to>
                                        <p:strVal val="visible"/>
                                      </p:to>
                                    </p:set>
                                    <p:animEffect transition="in" filter="checkerboard(across)">
                                      <p:cBhvr additive="repl">
                                        <p:cTn id="17" dur="500"/>
                                        <p:tgtEl>
                                          <p:spTgt spid="819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additive="repl">
                                        <p:cTn id="21" dur="1" fill="hold">
                                          <p:stCondLst>
                                            <p:cond delay="0"/>
                                          </p:stCondLst>
                                        </p:cTn>
                                        <p:tgtEl>
                                          <p:spTgt spid="8193">
                                            <p:txEl>
                                              <p:pRg st="4" end="4"/>
                                            </p:txEl>
                                          </p:spTgt>
                                        </p:tgtEl>
                                        <p:attrNameLst>
                                          <p:attrName>style.visibility</p:attrName>
                                        </p:attrNameLst>
                                      </p:cBhvr>
                                      <p:to>
                                        <p:strVal val="visible"/>
                                      </p:to>
                                    </p:set>
                                    <p:animEffect transition="in" filter="checkerboard(across)">
                                      <p:cBhvr additive="repl">
                                        <p:cTn id="22" dur="500"/>
                                        <p:tgtEl>
                                          <p:spTgt spid="819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additive="repl">
                                        <p:cTn id="26" dur="1" fill="hold">
                                          <p:stCondLst>
                                            <p:cond delay="0"/>
                                          </p:stCondLst>
                                        </p:cTn>
                                        <p:tgtEl>
                                          <p:spTgt spid="8193">
                                            <p:txEl>
                                              <p:pRg st="5" end="5"/>
                                            </p:txEl>
                                          </p:spTgt>
                                        </p:tgtEl>
                                        <p:attrNameLst>
                                          <p:attrName>style.visibility</p:attrName>
                                        </p:attrNameLst>
                                      </p:cBhvr>
                                      <p:to>
                                        <p:strVal val="visible"/>
                                      </p:to>
                                    </p:set>
                                    <p:animEffect transition="in" filter="checkerboard(across)">
                                      <p:cBhvr additive="repl">
                                        <p:cTn id="27" dur="500"/>
                                        <p:tgtEl>
                                          <p:spTgt spid="819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additive="repl">
                                        <p:cTn id="31" dur="1" fill="hold">
                                          <p:stCondLst>
                                            <p:cond delay="0"/>
                                          </p:stCondLst>
                                        </p:cTn>
                                        <p:tgtEl>
                                          <p:spTgt spid="8193">
                                            <p:txEl>
                                              <p:pRg st="7" end="7"/>
                                            </p:txEl>
                                          </p:spTgt>
                                        </p:tgtEl>
                                        <p:attrNameLst>
                                          <p:attrName>style.visibility</p:attrName>
                                        </p:attrNameLst>
                                      </p:cBhvr>
                                      <p:to>
                                        <p:strVal val="visible"/>
                                      </p:to>
                                    </p:set>
                                    <p:animEffect transition="in" filter="checkerboard(across)">
                                      <p:cBhvr additive="repl">
                                        <p:cTn id="32" dur="500"/>
                                        <p:tgtEl>
                                          <p:spTgt spid="819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1992313" y="188914"/>
            <a:ext cx="8229600" cy="981075"/>
          </a:xfrm>
        </p:spPr>
        <p:txBody>
          <a:bodyPr/>
          <a:lstStyle/>
          <a:p>
            <a:pPr eaLnBrk="1" hangingPunct="1">
              <a:buClr>
                <a:srgbClr val="00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a:solidFill>
                  <a:srgbClr val="0000FF"/>
                </a:solidFill>
              </a:rPr>
              <a:t>Du bulletin au livret scolaire</a:t>
            </a:r>
          </a:p>
        </p:txBody>
      </p:sp>
      <p:sp>
        <p:nvSpPr>
          <p:cNvPr id="9218" name="Rectangle 2"/>
          <p:cNvSpPr>
            <a:spLocks noGrp="1" noChangeArrowheads="1"/>
          </p:cNvSpPr>
          <p:nvPr>
            <p:ph type="body" idx="1"/>
          </p:nvPr>
        </p:nvSpPr>
        <p:spPr>
          <a:xfrm>
            <a:off x="1703388" y="1557338"/>
            <a:ext cx="8964612" cy="4525962"/>
          </a:xfrm>
        </p:spPr>
        <p:txBody>
          <a:bodyPr/>
          <a:lstStyle/>
          <a:p>
            <a:pPr marL="0" indent="0"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sz="2400" b="0" u="sng" dirty="0">
                <a:solidFill>
                  <a:schemeClr val="accent6">
                    <a:lumMod val="75000"/>
                  </a:schemeClr>
                </a:solidFill>
                <a:latin typeface="Calibri" panose="020F0502020204030204" pitchFamily="34" charset="0"/>
                <a:cs typeface="Calibri" panose="020F0502020204030204" pitchFamily="34" charset="0"/>
              </a:rPr>
              <a:t>Du bulletin au livret scolaire depuis 1989 </a:t>
            </a:r>
            <a:r>
              <a:rPr lang="fr-FR" altLang="fr-FR" sz="2400" b="0" dirty="0">
                <a:solidFill>
                  <a:schemeClr val="accent6">
                    <a:lumMod val="75000"/>
                  </a:schemeClr>
                </a:solidFill>
                <a:latin typeface="Calibri" panose="020F0502020204030204" pitchFamily="34" charset="0"/>
                <a:cs typeface="Calibri" panose="020F0502020204030204" pitchFamily="34" charset="0"/>
              </a:rPr>
              <a:t>: </a:t>
            </a:r>
          </a:p>
          <a:p>
            <a:pPr marL="341313" indent="-341313" eaLnBrk="1" hangingPunct="1">
              <a:spcBef>
                <a:spcPts val="5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sz="2400" b="0" dirty="0">
                <a:solidFill>
                  <a:schemeClr val="accent6">
                    <a:lumMod val="75000"/>
                  </a:schemeClr>
                </a:solidFill>
                <a:latin typeface="Calibri" panose="020F0502020204030204" pitchFamily="34" charset="0"/>
                <a:cs typeface="Calibri" panose="020F0502020204030204" pitchFamily="34" charset="0"/>
              </a:rPr>
              <a:t>La loi de juillet 1989 qui organise les cycles à l’école primaire officialise le passage du bulletin au livret scolaire pour rendre compte des résultats des élèves. Tout comme l’enseignement s’organise autour de compétences, l’évaluation des acquis des élèves passe désormais par l’évaluation de leurs compétence. </a:t>
            </a:r>
          </a:p>
          <a:p>
            <a:pPr marL="341313" indent="-341313" eaLnBrk="1" hangingPunct="1">
              <a:spcBef>
                <a:spcPts val="5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sz="2400" b="0" dirty="0">
                <a:solidFill>
                  <a:schemeClr val="accent6">
                    <a:lumMod val="75000"/>
                  </a:schemeClr>
                </a:solidFill>
                <a:latin typeface="Calibri" panose="020F0502020204030204" pitchFamily="34" charset="0"/>
                <a:cs typeface="Calibri" panose="020F0502020204030204" pitchFamily="34" charset="0"/>
              </a:rPr>
              <a:t>Chaque élève doit avoir un livret qui couvre l’ensemble des 3 cycles et qui permet une évaluation régulière des acquis et un bilan à la fin de chaque cycle.</a:t>
            </a:r>
          </a:p>
          <a:p>
            <a:pPr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400" b="0" dirty="0">
                <a:solidFill>
                  <a:schemeClr val="accent6">
                    <a:lumMod val="75000"/>
                  </a:schemeClr>
                </a:solidFill>
                <a:latin typeface="Calibri" panose="020F0502020204030204" pitchFamily="34" charset="0"/>
                <a:cs typeface="Calibri" panose="020F0502020204030204" pitchFamily="34" charset="0"/>
                <a:sym typeface="Wingdings" panose="05000000000000000000" pitchFamily="2" charset="2"/>
              </a:rPr>
              <a:t>	</a:t>
            </a:r>
            <a:r>
              <a:rPr lang="fr-FR" altLang="fr-FR" sz="2400" b="0" dirty="0">
                <a:solidFill>
                  <a:srgbClr val="FF0066"/>
                </a:solidFill>
                <a:latin typeface="Calibri" panose="020F0502020204030204" pitchFamily="34" charset="0"/>
                <a:cs typeface="Calibri" panose="020F0502020204030204" pitchFamily="34" charset="0"/>
                <a:sym typeface="Wingdings" panose="05000000000000000000" pitchFamily="2" charset="2"/>
              </a:rPr>
              <a:t> La volonté formalisée d’inscrire l’élève dans un parcours </a:t>
            </a:r>
            <a:r>
              <a:rPr lang="fr-FR" altLang="fr-FR" sz="2000" b="0" dirty="0">
                <a:solidFill>
                  <a:srgbClr val="FF0066"/>
                </a:solidFill>
                <a:latin typeface="Calibri" panose="020F0502020204030204" pitchFamily="34" charset="0"/>
                <a:cs typeface="Calibri" panose="020F0502020204030204" pitchFamily="34" charset="0"/>
                <a:sym typeface="Wingdings" panose="05000000000000000000" pitchFamily="2" charset="2"/>
              </a:rPr>
              <a:t>(notion de cycles et renforcement du travail d’équipe notamment)</a:t>
            </a:r>
            <a:endParaRPr lang="fr-FR" altLang="fr-FR" sz="2000" b="0" dirty="0">
              <a:solidFill>
                <a:srgbClr val="FF0066"/>
              </a:solidFill>
              <a:latin typeface="Calibri" panose="020F0502020204030204" pitchFamily="34" charset="0"/>
              <a:cs typeface="Calibri" panose="020F0502020204030204" pitchFamily="34" charset="0"/>
            </a:endParaRPr>
          </a:p>
          <a:p>
            <a:pPr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sz="2400" dirty="0"/>
          </a:p>
          <a:p>
            <a:pPr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sz="2000" dirty="0"/>
              <a:t>	</a:t>
            </a:r>
          </a:p>
        </p:txBody>
      </p:sp>
    </p:spTree>
    <p:extLst>
      <p:ext uri="{BB962C8B-B14F-4D97-AF65-F5344CB8AC3E}">
        <p14:creationId xmlns:p14="http://schemas.microsoft.com/office/powerpoint/2010/main" val="119470349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9217"/>
                                        </p:tgtEl>
                                        <p:attrNameLst>
                                          <p:attrName>style.visibility</p:attrName>
                                        </p:attrNameLst>
                                      </p:cBhvr>
                                      <p:to>
                                        <p:strVal val="visible"/>
                                      </p:to>
                                    </p:set>
                                    <p:animEffect transition="in" filter="checkerboard(across)">
                                      <p:cBhvr additive="repl">
                                        <p:cTn id="7" dur="500"/>
                                        <p:tgtEl>
                                          <p:spTgt spid="921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9218">
                                            <p:txEl>
                                              <p:pRg st="0" end="0"/>
                                            </p:txEl>
                                          </p:spTgt>
                                        </p:tgtEl>
                                        <p:attrNameLst>
                                          <p:attrName>style.visibility</p:attrName>
                                        </p:attrNameLst>
                                      </p:cBhvr>
                                      <p:to>
                                        <p:strVal val="visible"/>
                                      </p:to>
                                    </p:set>
                                    <p:animEffect transition="in" filter="checkerboard(across)">
                                      <p:cBhvr additive="repl">
                                        <p:cTn id="12" dur="500"/>
                                        <p:tgtEl>
                                          <p:spTgt spid="92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additive="repl">
                                        <p:cTn id="16" dur="1" fill="hold">
                                          <p:stCondLst>
                                            <p:cond delay="0"/>
                                          </p:stCondLst>
                                        </p:cTn>
                                        <p:tgtEl>
                                          <p:spTgt spid="9218">
                                            <p:txEl>
                                              <p:pRg st="1" end="1"/>
                                            </p:txEl>
                                          </p:spTgt>
                                        </p:tgtEl>
                                        <p:attrNameLst>
                                          <p:attrName>style.visibility</p:attrName>
                                        </p:attrNameLst>
                                      </p:cBhvr>
                                      <p:to>
                                        <p:strVal val="visible"/>
                                      </p:to>
                                    </p:set>
                                    <p:animEffect transition="in" filter="checkerboard(across)">
                                      <p:cBhvr additive="repl">
                                        <p:cTn id="17" dur="500"/>
                                        <p:tgtEl>
                                          <p:spTgt spid="921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additive="repl">
                                        <p:cTn id="21" dur="1" fill="hold">
                                          <p:stCondLst>
                                            <p:cond delay="0"/>
                                          </p:stCondLst>
                                        </p:cTn>
                                        <p:tgtEl>
                                          <p:spTgt spid="9218">
                                            <p:txEl>
                                              <p:pRg st="2" end="2"/>
                                            </p:txEl>
                                          </p:spTgt>
                                        </p:tgtEl>
                                        <p:attrNameLst>
                                          <p:attrName>style.visibility</p:attrName>
                                        </p:attrNameLst>
                                      </p:cBhvr>
                                      <p:to>
                                        <p:strVal val="visible"/>
                                      </p:to>
                                    </p:set>
                                    <p:animEffect transition="in" filter="checkerboard(across)">
                                      <p:cBhvr additive="repl">
                                        <p:cTn id="22" dur="500"/>
                                        <p:tgtEl>
                                          <p:spTgt spid="921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additive="repl">
                                        <p:cTn id="26" dur="1" fill="hold">
                                          <p:stCondLst>
                                            <p:cond delay="0"/>
                                          </p:stCondLst>
                                        </p:cTn>
                                        <p:tgtEl>
                                          <p:spTgt spid="9218">
                                            <p:txEl>
                                              <p:pRg st="3" end="3"/>
                                            </p:txEl>
                                          </p:spTgt>
                                        </p:tgtEl>
                                        <p:attrNameLst>
                                          <p:attrName>style.visibility</p:attrName>
                                        </p:attrNameLst>
                                      </p:cBhvr>
                                      <p:to>
                                        <p:strVal val="visible"/>
                                      </p:to>
                                    </p:set>
                                    <p:animEffect transition="in" filter="checkerboard(across)">
                                      <p:cBhvr additive="repl">
                                        <p:cTn id="27" dur="500"/>
                                        <p:tgtEl>
                                          <p:spTgt spid="9218">
                                            <p:txEl>
                                              <p:pRg st="3" end="3"/>
                                            </p:txEl>
                                          </p:spTgt>
                                        </p:tgtEl>
                                      </p:cBhvr>
                                    </p:animEffect>
                                  </p:childTnLst>
                                </p:cTn>
                              </p:par>
                              <p:par>
                                <p:cTn id="28" presetID="5" presetClass="entr" presetSubtype="10" fill="hold" nodeType="withEffect">
                                  <p:stCondLst>
                                    <p:cond delay="0"/>
                                  </p:stCondLst>
                                  <p:childTnLst>
                                    <p:set>
                                      <p:cBhvr additive="repl">
                                        <p:cTn id="29" dur="1" fill="hold">
                                          <p:stCondLst>
                                            <p:cond delay="0"/>
                                          </p:stCondLst>
                                        </p:cTn>
                                        <p:tgtEl>
                                          <p:spTgt spid="9218">
                                            <p:txEl>
                                              <p:pRg st="5" end="5"/>
                                            </p:txEl>
                                          </p:spTgt>
                                        </p:tgtEl>
                                        <p:attrNameLst>
                                          <p:attrName>style.visibility</p:attrName>
                                        </p:attrNameLst>
                                      </p:cBhvr>
                                      <p:to>
                                        <p:strVal val="visible"/>
                                      </p:to>
                                    </p:set>
                                    <p:animEffect transition="in" filter="checkerboard(across)">
                                      <p:cBhvr additive="repl">
                                        <p:cTn id="30" dur="500"/>
                                        <p:tgtEl>
                                          <p:spTgt spid="92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2134313" y="818603"/>
            <a:ext cx="9826459" cy="4929188"/>
          </a:xfrm>
        </p:spPr>
        <p:txBody>
          <a:bodyPr/>
          <a:lstStyle/>
          <a:p>
            <a:pPr marL="0" indent="0"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b="0" u="sng" dirty="0">
                <a:solidFill>
                  <a:schemeClr val="accent6">
                    <a:lumMod val="75000"/>
                  </a:schemeClr>
                </a:solidFill>
                <a:latin typeface="Calibri" panose="020F0502020204030204" pitchFamily="34" charset="0"/>
                <a:cs typeface="Calibri" panose="020F0502020204030204" pitchFamily="34" charset="0"/>
              </a:rPr>
              <a:t>Des problématiques au cœur des préoccupations du ministère, des inspecteurs, des écoles et des enseignants pendant des années </a:t>
            </a:r>
            <a:r>
              <a:rPr lang="fr-FR" altLang="fr-FR" b="0" dirty="0">
                <a:solidFill>
                  <a:schemeClr val="accent6">
                    <a:lumMod val="75000"/>
                  </a:schemeClr>
                </a:solidFill>
                <a:latin typeface="Calibri" panose="020F0502020204030204" pitchFamily="34" charset="0"/>
                <a:cs typeface="Calibri" panose="020F0502020204030204" pitchFamily="34" charset="0"/>
              </a:rPr>
              <a:t>: </a:t>
            </a:r>
          </a:p>
          <a:p>
            <a:pPr eaLnBrk="1" hangingPunct="1">
              <a:spcBef>
                <a:spcPts val="5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b="0" dirty="0">
                <a:solidFill>
                  <a:schemeClr val="accent6">
                    <a:lumMod val="75000"/>
                  </a:schemeClr>
                </a:solidFill>
                <a:latin typeface="Calibri" panose="020F0502020204030204" pitchFamily="34" charset="0"/>
                <a:cs typeface="Calibri" panose="020F0502020204030204" pitchFamily="34" charset="0"/>
              </a:rPr>
              <a:t>Il existe une grande diversité de situations, de pratiques d’évaluation, d’une école, d’une circonscription, d’un département à l’autre.</a:t>
            </a:r>
          </a:p>
          <a:p>
            <a:pPr eaLnBrk="1" hangingPunct="1">
              <a:spcBef>
                <a:spcPts val="5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b="0" dirty="0">
                <a:solidFill>
                  <a:schemeClr val="accent6">
                    <a:lumMod val="75000"/>
                  </a:schemeClr>
                </a:solidFill>
                <a:latin typeface="Calibri" panose="020F0502020204030204" pitchFamily="34" charset="0"/>
                <a:cs typeface="Calibri" panose="020F0502020204030204" pitchFamily="34" charset="0"/>
              </a:rPr>
              <a:t>L’évaluation des compétences a mis du temps à s’imposer. L’entrée par l’évaluation a réduit le débat et empêché une compréhension des familles</a:t>
            </a:r>
          </a:p>
          <a:p>
            <a:pPr eaLnBrk="1" hangingPunct="1">
              <a:spcBef>
                <a:spcPts val="5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b="0" dirty="0">
                <a:solidFill>
                  <a:schemeClr val="accent6">
                    <a:lumMod val="75000"/>
                  </a:schemeClr>
                </a:solidFill>
                <a:latin typeface="Calibri" panose="020F0502020204030204" pitchFamily="34" charset="0"/>
                <a:cs typeface="Calibri" panose="020F0502020204030204" pitchFamily="34" charset="0"/>
              </a:rPr>
              <a:t>Certains livrets scolaires se réduisent aux entrées de l’ancien bulletin.</a:t>
            </a:r>
          </a:p>
          <a:p>
            <a:pPr eaLnBrk="1" hangingPunct="1">
              <a:spcBef>
                <a:spcPts val="5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b="0" dirty="0">
                <a:solidFill>
                  <a:schemeClr val="accent6">
                    <a:lumMod val="75000"/>
                  </a:schemeClr>
                </a:solidFill>
                <a:latin typeface="Calibri" panose="020F0502020204030204" pitchFamily="34" charset="0"/>
                <a:cs typeface="Calibri" panose="020F0502020204030204" pitchFamily="34" charset="0"/>
              </a:rPr>
              <a:t>Les parents peuvent se sentir un peu perdus.</a:t>
            </a:r>
          </a:p>
          <a:p>
            <a:pPr marL="0" indent="0"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fr-FR" altLang="fr-FR" b="0" dirty="0">
              <a:solidFill>
                <a:schemeClr val="accent6">
                  <a:lumMod val="75000"/>
                </a:schemeClr>
              </a:solidFill>
              <a:latin typeface="Calibri" panose="020F0502020204030204" pitchFamily="34" charset="0"/>
              <a:cs typeface="Calibri" panose="020F0502020204030204" pitchFamily="34" charset="0"/>
            </a:endParaRPr>
          </a:p>
          <a:p>
            <a:pPr marL="0" indent="0"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b="0" dirty="0">
                <a:solidFill>
                  <a:srgbClr val="FF0066"/>
                </a:solidFill>
                <a:latin typeface="Calibri" panose="020F0502020204030204" pitchFamily="34" charset="0"/>
                <a:cs typeface="Calibri" panose="020F0502020204030204" pitchFamily="34" charset="0"/>
                <a:sym typeface="Wingdings" panose="05000000000000000000" pitchFamily="2" charset="2"/>
              </a:rPr>
              <a:t>	</a:t>
            </a:r>
            <a:endParaRPr lang="fr-FR" altLang="fr-FR" b="0" dirty="0">
              <a:solidFill>
                <a:schemeClr val="accent6">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291736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additive="repl">
                                        <p:cTn id="10" dur="1" fill="hold">
                                          <p:stCondLst>
                                            <p:cond delay="0"/>
                                          </p:stCondLst>
                                        </p:cTn>
                                        <p:tgtEl>
                                          <p:spTgt spid="10242">
                                            <p:txEl>
                                              <p:pRg st="1" end="1"/>
                                            </p:txEl>
                                          </p:spTgt>
                                        </p:tgtEl>
                                        <p:attrNameLst>
                                          <p:attrName>style.visibility</p:attrName>
                                        </p:attrNameLst>
                                      </p:cBhvr>
                                      <p:to>
                                        <p:strVal val="visible"/>
                                      </p:to>
                                    </p:set>
                                    <p:animEffect transition="in" filter="checkerboard(across)">
                                      <p:cBhvr additive="repl">
                                        <p:cTn id="11" dur="500"/>
                                        <p:tgtEl>
                                          <p:spTgt spid="1024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additive="repl">
                                        <p:cTn id="15" dur="1" fill="hold">
                                          <p:stCondLst>
                                            <p:cond delay="0"/>
                                          </p:stCondLst>
                                        </p:cTn>
                                        <p:tgtEl>
                                          <p:spTgt spid="10242">
                                            <p:txEl>
                                              <p:pRg st="2" end="2"/>
                                            </p:txEl>
                                          </p:spTgt>
                                        </p:tgtEl>
                                        <p:attrNameLst>
                                          <p:attrName>style.visibility</p:attrName>
                                        </p:attrNameLst>
                                      </p:cBhvr>
                                      <p:to>
                                        <p:strVal val="visible"/>
                                      </p:to>
                                    </p:set>
                                    <p:animEffect transition="in" filter="checkerboard(across)">
                                      <p:cBhvr additive="repl">
                                        <p:cTn id="16" dur="500"/>
                                        <p:tgtEl>
                                          <p:spTgt spid="10242">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additive="repl">
                                        <p:cTn id="20" dur="1" fill="hold">
                                          <p:stCondLst>
                                            <p:cond delay="0"/>
                                          </p:stCondLst>
                                        </p:cTn>
                                        <p:tgtEl>
                                          <p:spTgt spid="10242">
                                            <p:txEl>
                                              <p:pRg st="3" end="3"/>
                                            </p:txEl>
                                          </p:spTgt>
                                        </p:tgtEl>
                                        <p:attrNameLst>
                                          <p:attrName>style.visibility</p:attrName>
                                        </p:attrNameLst>
                                      </p:cBhvr>
                                      <p:to>
                                        <p:strVal val="visible"/>
                                      </p:to>
                                    </p:set>
                                    <p:animEffect transition="in" filter="checkerboard(across)">
                                      <p:cBhvr additive="repl">
                                        <p:cTn id="21" dur="500"/>
                                        <p:tgtEl>
                                          <p:spTgt spid="10242">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additive="repl">
                                        <p:cTn id="25" dur="1" fill="hold">
                                          <p:stCondLst>
                                            <p:cond delay="0"/>
                                          </p:stCondLst>
                                        </p:cTn>
                                        <p:tgtEl>
                                          <p:spTgt spid="10242">
                                            <p:txEl>
                                              <p:pRg st="4" end="4"/>
                                            </p:txEl>
                                          </p:spTgt>
                                        </p:tgtEl>
                                        <p:attrNameLst>
                                          <p:attrName>style.visibility</p:attrName>
                                        </p:attrNameLst>
                                      </p:cBhvr>
                                      <p:to>
                                        <p:strVal val="visible"/>
                                      </p:to>
                                    </p:set>
                                    <p:animEffect transition="in" filter="checkerboard(across)">
                                      <p:cBhvr additive="repl">
                                        <p:cTn id="26" dur="500"/>
                                        <p:tgtEl>
                                          <p:spTgt spid="1024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additive="repl">
                                        <p:cTn id="30" dur="1" fill="hold">
                                          <p:stCondLst>
                                            <p:cond delay="0"/>
                                          </p:stCondLst>
                                        </p:cTn>
                                        <p:tgtEl>
                                          <p:spTgt spid="10242">
                                            <p:txEl>
                                              <p:pRg st="6" end="6"/>
                                            </p:txEl>
                                          </p:spTgt>
                                        </p:tgtEl>
                                        <p:attrNameLst>
                                          <p:attrName>style.visibility</p:attrName>
                                        </p:attrNameLst>
                                      </p:cBhvr>
                                      <p:to>
                                        <p:strVal val="visible"/>
                                      </p:to>
                                    </p:set>
                                    <p:animEffect transition="in" filter="checkerboard(across)">
                                      <p:cBhvr additive="repl">
                                        <p:cTn id="31" dur="500"/>
                                        <p:tgtEl>
                                          <p:spTgt spid="102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2134313" y="818603"/>
            <a:ext cx="9826459" cy="4929188"/>
          </a:xfrm>
        </p:spPr>
        <p:txBody>
          <a:bodyPr/>
          <a:lstStyle/>
          <a:p>
            <a:pPr marL="0" indent="0"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b="0" u="sng" dirty="0">
                <a:solidFill>
                  <a:schemeClr val="accent6">
                    <a:lumMod val="75000"/>
                  </a:schemeClr>
                </a:solidFill>
                <a:latin typeface="Calibri" panose="020F0502020204030204" pitchFamily="34" charset="0"/>
                <a:cs typeface="Calibri" panose="020F0502020204030204" pitchFamily="34" charset="0"/>
              </a:rPr>
              <a:t>Avec la refondation, l’apparition d’une nouvelle thématique, l’évaluation positive</a:t>
            </a:r>
            <a:r>
              <a:rPr lang="fr-FR" altLang="fr-FR" b="0" dirty="0">
                <a:solidFill>
                  <a:schemeClr val="accent6">
                    <a:lumMod val="75000"/>
                  </a:schemeClr>
                </a:solidFill>
                <a:latin typeface="Calibri" panose="020F0502020204030204" pitchFamily="34" charset="0"/>
                <a:cs typeface="Calibri" panose="020F0502020204030204" pitchFamily="34" charset="0"/>
              </a:rPr>
              <a:t> : </a:t>
            </a:r>
          </a:p>
          <a:p>
            <a:pPr eaLnBrk="1" hangingPunct="1">
              <a:spcBef>
                <a:spcPts val="5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b="0" dirty="0">
                <a:solidFill>
                  <a:schemeClr val="accent6">
                    <a:lumMod val="75000"/>
                  </a:schemeClr>
                </a:solidFill>
                <a:latin typeface="Calibri" panose="020F0502020204030204" pitchFamily="34" charset="0"/>
                <a:cs typeface="Calibri" panose="020F0502020204030204" pitchFamily="34" charset="0"/>
              </a:rPr>
              <a:t>Une volonté d’aller au-delà de la question de la forme. Il s’agit de parler de la posture du maître, de l’effet des différentes évaluations sur la motivation de l’enfant et sur le regard qu’il porte sur lui.</a:t>
            </a:r>
          </a:p>
          <a:p>
            <a:pPr eaLnBrk="1" hangingPunct="1">
              <a:spcBef>
                <a:spcPts val="5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b="0" dirty="0">
                <a:solidFill>
                  <a:schemeClr val="accent6">
                    <a:lumMod val="75000"/>
                  </a:schemeClr>
                </a:solidFill>
                <a:latin typeface="Calibri" panose="020F0502020204030204" pitchFamily="34" charset="0"/>
                <a:cs typeface="Calibri" panose="020F0502020204030204" pitchFamily="34" charset="0"/>
              </a:rPr>
              <a:t>La thématique de la bienveillance est intimement associée à l’évaluation positive</a:t>
            </a:r>
          </a:p>
          <a:p>
            <a:pPr eaLnBrk="1" hangingPunct="1">
              <a:spcBef>
                <a:spcPts val="500"/>
              </a:spcBef>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b="0" dirty="0">
                <a:solidFill>
                  <a:schemeClr val="accent6">
                    <a:lumMod val="75000"/>
                  </a:schemeClr>
                </a:solidFill>
                <a:latin typeface="Calibri" panose="020F0502020204030204" pitchFamily="34" charset="0"/>
                <a:cs typeface="Calibri" panose="020F0502020204030204" pitchFamily="34" charset="0"/>
              </a:rPr>
              <a:t>La thématique de l’exigence a été ajoutée pour éviter les malentendus. Pourtant, cela allait se soi….</a:t>
            </a:r>
          </a:p>
          <a:p>
            <a:pPr marL="0" indent="0"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fr-FR" altLang="fr-FR" b="0" dirty="0">
                <a:solidFill>
                  <a:srgbClr val="FF0066"/>
                </a:solidFill>
                <a:latin typeface="Calibri" panose="020F0502020204030204" pitchFamily="34" charset="0"/>
                <a:cs typeface="Calibri" panose="020F0502020204030204" pitchFamily="34" charset="0"/>
                <a:sym typeface="Wingdings" panose="05000000000000000000" pitchFamily="2" charset="2"/>
              </a:rPr>
              <a:t>	 Il s’agit maintenant de donner des clés pour mettre en œuvre.</a:t>
            </a:r>
            <a:endParaRPr lang="fr-FR" altLang="fr-FR" b="0" dirty="0">
              <a:solidFill>
                <a:schemeClr val="accent6">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87184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0242">
                                            <p:txEl>
                                              <p:pRg st="0" end="0"/>
                                            </p:txEl>
                                          </p:spTgt>
                                        </p:tgtEl>
                                        <p:attrNameLst>
                                          <p:attrName>style.visibility</p:attrName>
                                        </p:attrNameLst>
                                      </p:cBhvr>
                                      <p:to>
                                        <p:strVal val="visible"/>
                                      </p:to>
                                    </p:set>
                                    <p:animEffect transition="in" filter="checkerboard(across)">
                                      <p:cBhvr additive="repl">
                                        <p:cTn id="7" dur="500"/>
                                        <p:tgtEl>
                                          <p:spTgt spid="102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10242">
                                            <p:txEl>
                                              <p:pRg st="1" end="1"/>
                                            </p:txEl>
                                          </p:spTgt>
                                        </p:tgtEl>
                                        <p:attrNameLst>
                                          <p:attrName>style.visibility</p:attrName>
                                        </p:attrNameLst>
                                      </p:cBhvr>
                                      <p:to>
                                        <p:strVal val="visible"/>
                                      </p:to>
                                    </p:set>
                                    <p:animEffect transition="in" filter="checkerboard(across)">
                                      <p:cBhvr additive="repl">
                                        <p:cTn id="12" dur="500"/>
                                        <p:tgtEl>
                                          <p:spTgt spid="102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additive="repl">
                                        <p:cTn id="16" dur="1" fill="hold">
                                          <p:stCondLst>
                                            <p:cond delay="0"/>
                                          </p:stCondLst>
                                        </p:cTn>
                                        <p:tgtEl>
                                          <p:spTgt spid="10242">
                                            <p:txEl>
                                              <p:pRg st="2" end="2"/>
                                            </p:txEl>
                                          </p:spTgt>
                                        </p:tgtEl>
                                        <p:attrNameLst>
                                          <p:attrName>style.visibility</p:attrName>
                                        </p:attrNameLst>
                                      </p:cBhvr>
                                      <p:to>
                                        <p:strVal val="visible"/>
                                      </p:to>
                                    </p:set>
                                    <p:animEffect transition="in" filter="checkerboard(across)">
                                      <p:cBhvr additive="repl">
                                        <p:cTn id="17" dur="500"/>
                                        <p:tgtEl>
                                          <p:spTgt spid="1024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additive="repl">
                                        <p:cTn id="21" dur="1" fill="hold">
                                          <p:stCondLst>
                                            <p:cond delay="0"/>
                                          </p:stCondLst>
                                        </p:cTn>
                                        <p:tgtEl>
                                          <p:spTgt spid="10242">
                                            <p:txEl>
                                              <p:pRg st="3" end="3"/>
                                            </p:txEl>
                                          </p:spTgt>
                                        </p:tgtEl>
                                        <p:attrNameLst>
                                          <p:attrName>style.visibility</p:attrName>
                                        </p:attrNameLst>
                                      </p:cBhvr>
                                      <p:to>
                                        <p:strVal val="visible"/>
                                      </p:to>
                                    </p:set>
                                    <p:animEffect transition="in" filter="checkerboard(across)">
                                      <p:cBhvr additive="repl">
                                        <p:cTn id="22" dur="500"/>
                                        <p:tgtEl>
                                          <p:spTgt spid="1024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additive="repl">
                                        <p:cTn id="26" dur="1" fill="hold">
                                          <p:stCondLst>
                                            <p:cond delay="0"/>
                                          </p:stCondLst>
                                        </p:cTn>
                                        <p:tgtEl>
                                          <p:spTgt spid="10242">
                                            <p:txEl>
                                              <p:pRg st="4" end="4"/>
                                            </p:txEl>
                                          </p:spTgt>
                                        </p:tgtEl>
                                        <p:attrNameLst>
                                          <p:attrName>style.visibility</p:attrName>
                                        </p:attrNameLst>
                                      </p:cBhvr>
                                      <p:to>
                                        <p:strVal val="visible"/>
                                      </p:to>
                                    </p:set>
                                    <p:animEffect transition="in" filter="checkerboard(across)">
                                      <p:cBhvr additive="repl">
                                        <p:cTn id="27" dur="500"/>
                                        <p:tgtEl>
                                          <p:spTgt spid="102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rin">
  <a:themeElements>
    <a:clrScheme name="Palissad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PresentationAEFE">
  <a:themeElements>
    <a:clrScheme name="PresentationAEF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AEFE">
      <a:majorFont>
        <a:latin typeface="Arial"/>
        <a:ea typeface="ＭＳ Ｐゴシック"/>
        <a:cs typeface=""/>
      </a:majorFont>
      <a:minorFont>
        <a:latin typeface="Arial"/>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PresentationAEF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AEF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AEF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AEF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AEF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AEF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AEF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AEF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AEF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AEF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AEF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AEF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1210</TotalTime>
  <Words>1184</Words>
  <Application>Microsoft Office PowerPoint</Application>
  <PresentationFormat>Grand écran</PresentationFormat>
  <Paragraphs>173</Paragraphs>
  <Slides>23</Slides>
  <Notes>11</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23</vt:i4>
      </vt:variant>
    </vt:vector>
  </HeadingPairs>
  <TitlesOfParts>
    <vt:vector size="34" baseType="lpstr">
      <vt:lpstr>Arial Unicode MS</vt:lpstr>
      <vt:lpstr>MS PGothic</vt:lpstr>
      <vt:lpstr>MS PGothic</vt:lpstr>
      <vt:lpstr>Arial</vt:lpstr>
      <vt:lpstr>Calibri</vt:lpstr>
      <vt:lpstr>Century Gothic</vt:lpstr>
      <vt:lpstr>Lucida Sans Unicode</vt:lpstr>
      <vt:lpstr>Wingdings</vt:lpstr>
      <vt:lpstr>Wingdings 3</vt:lpstr>
      <vt:lpstr>Brin</vt:lpstr>
      <vt:lpstr>PresentationAEFE</vt:lpstr>
      <vt:lpstr>Stage régional des enseignants débutants L’évaluation positive Quelle place pour l’évaluation dans un enseignement qui cherche à renforcer la motivation et l’engagement de tous les élèves ?</vt:lpstr>
      <vt:lpstr>Sommaire</vt:lpstr>
      <vt:lpstr>Un peu d’Histoire…</vt:lpstr>
      <vt:lpstr>Présentation PowerPoint</vt:lpstr>
      <vt:lpstr>Une problématique déjà ancienne…</vt:lpstr>
      <vt:lpstr>Présentation PowerPoint</vt:lpstr>
      <vt:lpstr>Du bulletin au livret scolaire</vt:lpstr>
      <vt:lpstr>Présentation PowerPoint</vt:lpstr>
      <vt:lpstr>Présentation PowerPoint</vt:lpstr>
      <vt:lpstr>Dix questions sur l’évaluation  et l’évaluation positive</vt:lpstr>
      <vt:lpstr>A quoi sert l’évaluation ? </vt:lpstr>
      <vt:lpstr>C’est quoi l’évaluation positive ?  Vu par Viviane Bouysse</vt:lpstr>
      <vt:lpstr>Comment l’enfant perçoit l’évaluation ?  Extrait d’une conférence de Viviane Bouysse</vt:lpstr>
      <vt:lpstr>En quoi, les notes sont-elles inadaptées ? </vt:lpstr>
      <vt:lpstr>Comment définir une compétence ?</vt:lpstr>
      <vt:lpstr>L’évaluation des compétences,  c’est plus difficile ? </vt:lpstr>
      <vt:lpstr>L’évaluation des compétences  marque-t-elle une baisse des exigences ? </vt:lpstr>
      <vt:lpstr>Présentation PowerPoint</vt:lpstr>
      <vt:lpstr>Un exemple en EPS…</vt:lpstr>
      <vt:lpstr>Doit-on parler d’évaluation positive ou d’enseignement positif ? </vt:lpstr>
      <vt:lpstr>Quels sont les moments où l’élève perçoit qu’il est évalué ? </vt:lpstr>
      <vt:lpstr>Quelle type d’évaluation doit-on mettre en œuvre en maternelle ? </vt:lpstr>
      <vt:lpstr>Principales 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Séminaire de rentrée des directeurs</dc:title>
  <dc:creator>Jean-Louis DOUMAX</dc:creator>
  <cp:lastModifiedBy>ien aao</cp:lastModifiedBy>
  <cp:revision>96</cp:revision>
  <dcterms:created xsi:type="dcterms:W3CDTF">2016-09-02T10:53:34Z</dcterms:created>
  <dcterms:modified xsi:type="dcterms:W3CDTF">2018-11-27T04:53:11Z</dcterms:modified>
</cp:coreProperties>
</file>